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3" r:id="rId4"/>
    <p:sldMasterId id="2147483704" r:id="rId5"/>
    <p:sldMasterId id="2147483716" r:id="rId6"/>
  </p:sldMasterIdLst>
  <p:notesMasterIdLst>
    <p:notesMasterId r:id="rId63"/>
  </p:notesMasterIdLst>
  <p:sldIdLst>
    <p:sldId id="256" r:id="rId7"/>
    <p:sldId id="311" r:id="rId8"/>
    <p:sldId id="260" r:id="rId9"/>
    <p:sldId id="261" r:id="rId10"/>
    <p:sldId id="262" r:id="rId11"/>
    <p:sldId id="269" r:id="rId12"/>
    <p:sldId id="264" r:id="rId13"/>
    <p:sldId id="267" r:id="rId14"/>
    <p:sldId id="263" r:id="rId15"/>
    <p:sldId id="268" r:id="rId16"/>
    <p:sldId id="274" r:id="rId17"/>
    <p:sldId id="273" r:id="rId18"/>
    <p:sldId id="270" r:id="rId19"/>
    <p:sldId id="271" r:id="rId20"/>
    <p:sldId id="275" r:id="rId21"/>
    <p:sldId id="276" r:id="rId22"/>
    <p:sldId id="279" r:id="rId23"/>
    <p:sldId id="317" r:id="rId24"/>
    <p:sldId id="281" r:id="rId25"/>
    <p:sldId id="280" r:id="rId26"/>
    <p:sldId id="278" r:id="rId27"/>
    <p:sldId id="282" r:id="rId28"/>
    <p:sldId id="283" r:id="rId29"/>
    <p:sldId id="289" r:id="rId30"/>
    <p:sldId id="284" r:id="rId31"/>
    <p:sldId id="285" r:id="rId32"/>
    <p:sldId id="286" r:id="rId33"/>
    <p:sldId id="287" r:id="rId34"/>
    <p:sldId id="288" r:id="rId35"/>
    <p:sldId id="290" r:id="rId36"/>
    <p:sldId id="291" r:id="rId37"/>
    <p:sldId id="326" r:id="rId38"/>
    <p:sldId id="293" r:id="rId39"/>
    <p:sldId id="328" r:id="rId40"/>
    <p:sldId id="294" r:id="rId41"/>
    <p:sldId id="295" r:id="rId42"/>
    <p:sldId id="296" r:id="rId43"/>
    <p:sldId id="297" r:id="rId44"/>
    <p:sldId id="298" r:id="rId45"/>
    <p:sldId id="303" r:id="rId46"/>
    <p:sldId id="320" r:id="rId47"/>
    <p:sldId id="305" r:id="rId48"/>
    <p:sldId id="306" r:id="rId49"/>
    <p:sldId id="313" r:id="rId50"/>
    <p:sldId id="329" r:id="rId51"/>
    <p:sldId id="330" r:id="rId52"/>
    <p:sldId id="331" r:id="rId53"/>
    <p:sldId id="332" r:id="rId54"/>
    <p:sldId id="336" r:id="rId55"/>
    <p:sldId id="333" r:id="rId56"/>
    <p:sldId id="334" r:id="rId57"/>
    <p:sldId id="335" r:id="rId58"/>
    <p:sldId id="309" r:id="rId59"/>
    <p:sldId id="325" r:id="rId60"/>
    <p:sldId id="327" r:id="rId61"/>
    <p:sldId id="312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1A76"/>
    <a:srgbClr val="291D80"/>
    <a:srgbClr val="FFE25B"/>
    <a:srgbClr val="2B1F85"/>
    <a:srgbClr val="172987"/>
    <a:srgbClr val="172985"/>
    <a:srgbClr val="17277C"/>
    <a:srgbClr val="35507C"/>
    <a:srgbClr val="44649B"/>
    <a:srgbClr val="261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48" autoAdjust="0"/>
  </p:normalViewPr>
  <p:slideViewPr>
    <p:cSldViewPr snapToGrid="0" snapToObjects="1">
      <p:cViewPr varScale="1">
        <p:scale>
          <a:sx n="86" d="100"/>
          <a:sy n="86" d="100"/>
        </p:scale>
        <p:origin x="-11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Relationship Id="rId2" Type="http://schemas.openxmlformats.org/officeDocument/2006/relationships/image" Target="../media/image9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6E13E-CA16-8C49-95C0-EFA2F4EBA765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80864-8B33-7E47-951A-3F8808642C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61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7B0F7-0CA7-4749-84CC-0F8BF661B7EC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7B0F7-0CA7-4749-84CC-0F8BF661B7EC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7B0F7-0CA7-4749-84CC-0F8BF661B7EC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7B0F7-0CA7-4749-84CC-0F8BF661B7EC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4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3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4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05101-AAC7-4D40-B956-B740E45A36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86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45DD9-1828-BC48-8EE0-042D39B88C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1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DC4CA-4F20-E748-AF5A-806E9FAF2E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14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52D35-0584-5C44-ACC7-233615A26D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56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845EC-A243-E340-9368-A713B6E9D7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01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416D6-BD18-184E-96D7-3EA0A8C8FD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70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CDA54-5578-E848-BC92-0E422333D0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98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630DE-AC06-8342-A4CC-ED5B4E7014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87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029FC-1F80-2541-B538-26EE4C3B8F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77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FE104-C7E3-B64E-90E9-6875B3BB09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52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E191D-688E-B84F-959B-09A32926FB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99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nl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1546" y="5932435"/>
            <a:ext cx="2171701" cy="8509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09600" y="0"/>
            <a:ext cx="7729538" cy="161766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49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9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371600" y="2192311"/>
            <a:ext cx="6400800" cy="3165476"/>
          </a:xfrm>
          <a:prstGeom prst="rect">
            <a:avLst/>
          </a:prstGeom>
        </p:spPr>
        <p:txBody>
          <a:bodyPr/>
          <a:lstStyle>
            <a:lvl1pPr marL="0">
              <a:defRPr sz="2500"/>
            </a:lvl1pPr>
            <a:lvl2pPr marL="498475" indent="228600">
              <a:buSzTx/>
              <a:buNone/>
              <a:defRPr sz="2500"/>
            </a:lvl2pPr>
            <a:lvl3pPr marL="955675" indent="457200">
              <a:buSzTx/>
              <a:buNone/>
              <a:defRPr sz="2500"/>
            </a:lvl3pPr>
            <a:lvl4pPr marL="1412875" indent="685800">
              <a:buSzTx/>
              <a:buNone/>
              <a:defRPr sz="2500"/>
            </a:lvl4pPr>
            <a:lvl5pPr marL="1870075" indent="914400">
              <a:buSzTx/>
              <a:buNone/>
              <a:defRPr sz="2500"/>
            </a:lvl5pPr>
          </a:lstStyle>
          <a:p>
            <a:pPr lvl="0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6362" y="19050"/>
            <a:ext cx="8931276" cy="674490"/>
          </a:xfrm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/>
          <a:lstStyle>
            <a:lvl1pPr marL="317500" indent="-317500">
              <a:buClr>
                <a:srgbClr val="FF2600"/>
              </a:buClr>
              <a:buSzPct val="175000"/>
              <a:buChar char="•"/>
              <a:defRPr sz="2600"/>
            </a:lvl1pPr>
            <a:lvl2pPr marL="635000" indent="-317500">
              <a:buClr>
                <a:srgbClr val="011993"/>
              </a:buClr>
              <a:buSzPct val="104999"/>
              <a:buFont typeface="Lucida Grande"/>
              <a:buChar char="‣"/>
              <a:defRPr sz="2600"/>
            </a:lvl2pPr>
            <a:lvl3pPr marL="952500" indent="-317500">
              <a:buClr>
                <a:srgbClr val="011993"/>
              </a:buClr>
              <a:buSzPct val="80000"/>
              <a:buChar char="๏"/>
              <a:defRPr sz="2600"/>
            </a:lvl3pPr>
            <a:lvl4pPr marL="1270000" indent="-317500">
              <a:buClr>
                <a:srgbClr val="011993"/>
              </a:buClr>
              <a:buSzPct val="125000"/>
              <a:buChar char="-"/>
              <a:defRPr sz="2600"/>
            </a:lvl4pPr>
            <a:lvl5pPr marL="1587500" indent="-317500">
              <a:buClr>
                <a:srgbClr val="011993"/>
              </a:buClr>
              <a:buChar char="-"/>
              <a:defRPr sz="2600"/>
            </a:lvl5pPr>
          </a:lstStyle>
          <a:p>
            <a:pPr lvl="0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U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/>
          <a:lstStyle>
            <a:lvl2pPr marL="508000" indent="-254000">
              <a:buClr>
                <a:srgbClr val="FF2600"/>
              </a:buClr>
              <a:defRPr sz="2600"/>
            </a:lvl2pPr>
            <a:lvl3pPr marL="1184275" indent="-228600">
              <a:buClr>
                <a:srgbClr val="434ED6"/>
              </a:buClr>
              <a:buFont typeface="Lucida Grande"/>
              <a:buChar char="‣"/>
              <a:defRPr sz="2400"/>
            </a:lvl3pPr>
            <a:lvl4pPr marL="1730375" indent="-317500">
              <a:buClr>
                <a:srgbClr val="434ED6"/>
              </a:buClr>
              <a:buFont typeface="Lucida Grande"/>
              <a:buChar char="๏"/>
              <a:defRPr sz="2200"/>
            </a:lvl4pPr>
            <a:lvl5pPr marL="2098675" indent="-228600">
              <a:buClr>
                <a:srgbClr val="434ED6"/>
              </a:buClr>
              <a:buChar char="-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U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S2008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08000" indent="-254000">
              <a:buClr>
                <a:srgbClr val="FF2600"/>
              </a:buClr>
              <a:defRPr sz="2600"/>
            </a:lvl2pPr>
            <a:lvl3pPr marL="1184275" indent="-228600">
              <a:buClr>
                <a:srgbClr val="434ED6"/>
              </a:buClr>
              <a:buFont typeface="Lucida Grande"/>
              <a:buChar char="‣"/>
              <a:defRPr sz="2500"/>
            </a:lvl3pPr>
            <a:lvl4pPr marL="1641475" indent="-228600">
              <a:buClr>
                <a:srgbClr val="434ED6"/>
              </a:buClr>
              <a:buFont typeface="Lucida Grande"/>
              <a:buChar char="๏"/>
              <a:defRPr sz="2200"/>
            </a:lvl4pPr>
            <a:lvl5pPr marL="2098675" indent="-228600">
              <a:buClr>
                <a:srgbClr val="434ED6"/>
              </a:buClr>
              <a:buChar char="-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6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U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9050">
            <a:solidFill>
              <a:srgbClr val="D6A8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1800"/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57200" y="277812"/>
            <a:ext cx="8229600" cy="712788"/>
          </a:xfrm>
          <a:prstGeom prst="rect">
            <a:avLst/>
          </a:prstGeom>
        </p:spPr>
        <p:txBody>
          <a:bodyPr anchor="t"/>
          <a:lstStyle>
            <a:lvl1pPr marL="40639" marR="40639">
              <a:defRPr sz="3600">
                <a:solidFill>
                  <a:srgbClr val="007742"/>
                </a:solidFill>
                <a:uFill>
                  <a:solidFill>
                    <a:srgbClr val="007742"/>
                  </a:solidFill>
                </a:u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007742"/>
                </a:solidFill>
                <a:uFill>
                  <a:solidFill>
                    <a:srgbClr val="007742"/>
                  </a:solidFill>
                </a:u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867400"/>
          </a:xfrm>
          <a:prstGeom prst="rect">
            <a:avLst/>
          </a:prstGeom>
        </p:spPr>
        <p:txBody>
          <a:bodyPr/>
          <a:lstStyle>
            <a:lvl1pPr marL="383540" marR="40639" indent="-342900">
              <a:spcBef>
                <a:spcPts val="500"/>
              </a:spcBef>
              <a:buClr>
                <a:srgbClr val="D6A800"/>
              </a:buClr>
              <a:buSzPct val="65000"/>
              <a:buFont typeface="Wingdings"/>
              <a:buChar char="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10565" marR="40639" indent="-325437">
              <a:spcBef>
                <a:spcPts val="500"/>
              </a:spcBef>
              <a:buClr>
                <a:srgbClr val="49903D"/>
              </a:buClr>
              <a:buSzPct val="60000"/>
              <a:buFont typeface="Wingdings"/>
              <a:buChar char="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62989" marR="40639" indent="-350837">
              <a:buClr>
                <a:srgbClr val="D6A800"/>
              </a:buClr>
              <a:buSzPct val="65000"/>
              <a:buFont typeface="Wingdings"/>
              <a:buChar char="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80489" marR="40639" indent="-315912">
              <a:buClr>
                <a:srgbClr val="49903D"/>
              </a:buClr>
              <a:buSzPct val="70000"/>
              <a:buFont typeface="Wingdings"/>
              <a:buChar char=""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721802" marR="40639" indent="-339725">
              <a:buClr>
                <a:srgbClr val="D6A800"/>
              </a:buClr>
              <a:buSzPct val="75000"/>
              <a:buFont typeface="Wingdings"/>
              <a:buChar char=""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Four</a:t>
            </a:r>
          </a:p>
          <a:p>
            <a:pPr lvl="4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291512" y="6510337"/>
            <a:ext cx="257176" cy="266701"/>
          </a:xfrm>
          <a:prstGeom prst="rect">
            <a:avLst/>
          </a:prstGeom>
        </p:spPr>
        <p:txBody>
          <a:bodyPr anchor="b"/>
          <a:lstStyle>
            <a:lvl1pPr defTabSz="584200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ento200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228600" y="812800"/>
            <a:ext cx="8763000" cy="5930900"/>
          </a:xfrm>
          <a:prstGeom prst="rect">
            <a:avLst/>
          </a:prstGeom>
        </p:spPr>
        <p:txBody>
          <a:bodyPr/>
          <a:lstStyle>
            <a:lvl2pPr marL="508000" indent="-254000">
              <a:buClr>
                <a:srgbClr val="FF2600"/>
              </a:buClr>
              <a:defRPr sz="2600"/>
            </a:lvl2pPr>
            <a:lvl3pPr marL="1184275" indent="-228600">
              <a:buClr>
                <a:srgbClr val="434ED6"/>
              </a:buClr>
              <a:buFont typeface="Lucida Grande"/>
              <a:buChar char="‣"/>
              <a:defRPr sz="2400"/>
            </a:lvl3pPr>
            <a:lvl4pPr marL="1730375" indent="-317500">
              <a:buClr>
                <a:srgbClr val="434ED6"/>
              </a:buClr>
              <a:buFont typeface="Lucida Grande"/>
              <a:buChar char="๏"/>
              <a:defRPr sz="2200"/>
            </a:lvl4pPr>
            <a:lvl5pPr marL="2098675" indent="-228600">
              <a:buClr>
                <a:srgbClr val="434ED6"/>
              </a:buClr>
              <a:buChar char="-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0080FF"/>
                </a:solidFill>
              </a:defRPr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45950" y="6483346"/>
            <a:ext cx="4648010" cy="368300"/>
          </a:xfrm>
          <a:ln/>
        </p:spPr>
        <p:txBody>
          <a:bodyPr/>
          <a:lstStyle>
            <a:lvl1pPr>
              <a:defRPr>
                <a:solidFill>
                  <a:srgbClr val="0080FF"/>
                </a:solidFill>
              </a:defRPr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80FF"/>
                </a:solidFill>
              </a:defRPr>
            </a:lvl1pPr>
          </a:lstStyle>
          <a:p>
            <a:fld id="{4AEEEB45-469B-C445-A2A6-597CC1D4FA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8A5D4-C106-3B44-833F-F6948D88D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6856E-079A-7243-9D3B-2823E9335D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45950" y="6483346"/>
            <a:ext cx="4683287" cy="3683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2DFF1-6A7E-5841-980E-96BA78821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45949" y="6483346"/>
            <a:ext cx="4636252" cy="3683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78B1-1B8B-1E49-8C17-9FA8E6334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6AF53-9C22-8E40-908A-50D959F8CC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1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06362" y="19050"/>
            <a:ext cx="8931276" cy="67449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/>
          <a:lstStyle>
            <a:lvl1pPr marL="317500" indent="-317500">
              <a:buClr>
                <a:srgbClr val="FF2600"/>
              </a:buClr>
              <a:buSzPct val="175000"/>
              <a:buChar char="•"/>
              <a:defRPr sz="2600"/>
            </a:lvl1pPr>
            <a:lvl2pPr marL="635000" indent="-317500">
              <a:buClr>
                <a:srgbClr val="011993"/>
              </a:buClr>
              <a:buSzPct val="104999"/>
              <a:buFont typeface="Lucida Grande"/>
              <a:buChar char="‣"/>
              <a:defRPr sz="2600"/>
            </a:lvl2pPr>
            <a:lvl3pPr marL="952500" indent="-317500">
              <a:buClr>
                <a:srgbClr val="011993"/>
              </a:buClr>
              <a:buSzPct val="80000"/>
              <a:buChar char="๏"/>
              <a:defRPr sz="2600"/>
            </a:lvl3pPr>
            <a:lvl4pPr marL="1270000" indent="-317500">
              <a:buClr>
                <a:srgbClr val="011993"/>
              </a:buClr>
              <a:buSzPct val="125000"/>
              <a:buChar char="-"/>
              <a:defRPr sz="2600"/>
            </a:lvl4pPr>
            <a:lvl5pPr marL="1587500" indent="-317500">
              <a:buClr>
                <a:srgbClr val="011993"/>
              </a:buClr>
              <a:buChar char="-"/>
              <a:defRPr sz="2600"/>
            </a:lvl5pPr>
          </a:lstStyle>
          <a:p>
            <a:pPr lvl="0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722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145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565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9736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831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214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953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72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872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277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14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7363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841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32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7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7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theme" Target="../theme/theme4.xml"/><Relationship Id="rId10" Type="http://schemas.openxmlformats.org/officeDocument/2006/relationships/image" Target="../media/image2.jpe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E9E89-A6F3-2841-8850-CEDFD47790AD}" type="datetimeFigureOut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0F8E5-5F3F-1A48-A29A-8233F5FAFE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A208FA9-71AF-E34E-8BB5-D9FF057FC494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  <a:round/>
          </a:ln>
        </p:spPr>
        <p:txBody>
          <a:bodyPr lIns="0" tIns="0" rIns="0" bIns="0"/>
          <a:lstStyle/>
          <a:p>
            <a:pPr marL="0" marR="0" lvl="0"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39700" y="812800"/>
            <a:ext cx="8902700" cy="593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508000" indent="-254000">
              <a:buClr>
                <a:srgbClr val="FF2600"/>
              </a:buClr>
              <a:defRPr sz="2600"/>
            </a:lvl2pPr>
            <a:lvl3pPr marL="1184275" indent="-228600">
              <a:buClr>
                <a:srgbClr val="434ED6"/>
              </a:buClr>
              <a:buFont typeface="Lucida Grande"/>
              <a:buChar char="‣"/>
              <a:defRPr sz="2500"/>
            </a:lvl3pPr>
            <a:lvl4pPr marL="1641475" indent="-228600">
              <a:buClr>
                <a:srgbClr val="434ED6"/>
              </a:buClr>
              <a:buFont typeface="Lucida Grande"/>
              <a:buChar char="๏"/>
              <a:defRPr sz="2200"/>
            </a:lvl4pPr>
            <a:lvl5pPr marL="2098675" indent="-228600">
              <a:buClr>
                <a:srgbClr val="434ED6"/>
              </a:buClr>
              <a:buChar char="-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754268" y="6553200"/>
            <a:ext cx="280989" cy="3048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marL="0" marR="0" algn="ctr" defTabSz="457200">
              <a:def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xmlns:p14="http://schemas.microsoft.com/office/powerpoint/2010/main" spd="med"/>
  <p:txStyles>
    <p:titleStyle>
      <a:lvl1pPr marL="41275" marR="41275">
        <a:defRPr sz="3800">
          <a:solidFill>
            <a:srgbClr val="021EAA"/>
          </a:solidFill>
          <a:uFill>
            <a:solidFill>
              <a:srgbClr val="021EAA"/>
            </a:solidFill>
          </a:uFill>
          <a:latin typeface="+mn-lt"/>
          <a:ea typeface="+mn-ea"/>
          <a:cs typeface="+mn-cs"/>
          <a:sym typeface="Arial"/>
        </a:defRPr>
      </a:lvl1pPr>
      <a:lvl2pPr marL="41275" marR="41275" indent="228600">
        <a:defRPr sz="3800">
          <a:solidFill>
            <a:srgbClr val="021EAA"/>
          </a:solidFill>
          <a:uFill>
            <a:solidFill>
              <a:srgbClr val="021EAA"/>
            </a:solidFill>
          </a:uFill>
          <a:latin typeface="+mn-lt"/>
          <a:ea typeface="+mn-ea"/>
          <a:cs typeface="+mn-cs"/>
          <a:sym typeface="Arial"/>
        </a:defRPr>
      </a:lvl2pPr>
      <a:lvl3pPr marL="41275" marR="41275" indent="457200">
        <a:defRPr sz="3800">
          <a:solidFill>
            <a:srgbClr val="021EAA"/>
          </a:solidFill>
          <a:uFill>
            <a:solidFill>
              <a:srgbClr val="021EAA"/>
            </a:solidFill>
          </a:uFill>
          <a:latin typeface="+mn-lt"/>
          <a:ea typeface="+mn-ea"/>
          <a:cs typeface="+mn-cs"/>
          <a:sym typeface="Arial"/>
        </a:defRPr>
      </a:lvl3pPr>
      <a:lvl4pPr marL="41275" marR="41275" indent="685800">
        <a:defRPr sz="3800">
          <a:solidFill>
            <a:srgbClr val="021EAA"/>
          </a:solidFill>
          <a:uFill>
            <a:solidFill>
              <a:srgbClr val="021EAA"/>
            </a:solidFill>
          </a:uFill>
          <a:latin typeface="+mn-lt"/>
          <a:ea typeface="+mn-ea"/>
          <a:cs typeface="+mn-cs"/>
          <a:sym typeface="Arial"/>
        </a:defRPr>
      </a:lvl4pPr>
      <a:lvl5pPr marL="41275" marR="41275" indent="914400">
        <a:defRPr sz="3800">
          <a:solidFill>
            <a:srgbClr val="021EAA"/>
          </a:solidFill>
          <a:uFill>
            <a:solidFill>
              <a:srgbClr val="021EAA"/>
            </a:solidFill>
          </a:uFill>
          <a:latin typeface="+mn-lt"/>
          <a:ea typeface="+mn-ea"/>
          <a:cs typeface="+mn-cs"/>
          <a:sym typeface="Arial"/>
        </a:defRPr>
      </a:lvl5pPr>
      <a:lvl6pPr marL="41275" marR="41275" indent="1143000">
        <a:defRPr sz="3800">
          <a:solidFill>
            <a:srgbClr val="021EAA"/>
          </a:solidFill>
          <a:uFill>
            <a:solidFill>
              <a:srgbClr val="021EAA"/>
            </a:solidFill>
          </a:uFill>
          <a:latin typeface="+mn-lt"/>
          <a:ea typeface="+mn-ea"/>
          <a:cs typeface="+mn-cs"/>
          <a:sym typeface="Arial"/>
        </a:defRPr>
      </a:lvl6pPr>
      <a:lvl7pPr marL="41275" marR="41275" indent="1371600">
        <a:defRPr sz="3800">
          <a:solidFill>
            <a:srgbClr val="021EAA"/>
          </a:solidFill>
          <a:uFill>
            <a:solidFill>
              <a:srgbClr val="021EAA"/>
            </a:solidFill>
          </a:uFill>
          <a:latin typeface="+mn-lt"/>
          <a:ea typeface="+mn-ea"/>
          <a:cs typeface="+mn-cs"/>
          <a:sym typeface="Arial"/>
        </a:defRPr>
      </a:lvl7pPr>
      <a:lvl8pPr marL="41275" marR="41275" indent="1600200">
        <a:defRPr sz="3800">
          <a:solidFill>
            <a:srgbClr val="021EAA"/>
          </a:solidFill>
          <a:uFill>
            <a:solidFill>
              <a:srgbClr val="021EAA"/>
            </a:solidFill>
          </a:uFill>
          <a:latin typeface="+mn-lt"/>
          <a:ea typeface="+mn-ea"/>
          <a:cs typeface="+mn-cs"/>
          <a:sym typeface="Arial"/>
        </a:defRPr>
      </a:lvl8pPr>
      <a:lvl9pPr marL="41275" marR="41275" indent="1828800">
        <a:defRPr sz="3800">
          <a:solidFill>
            <a:srgbClr val="021EAA"/>
          </a:solidFill>
          <a:uFill>
            <a:solidFill>
              <a:srgbClr val="021EAA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41275" marR="41275">
        <a:spcBef>
          <a:spcPts val="400"/>
        </a:spcBef>
        <a:defRPr sz="2800">
          <a:uFill>
            <a:solidFill/>
          </a:uFill>
          <a:latin typeface="+mn-lt"/>
          <a:ea typeface="+mn-ea"/>
          <a:cs typeface="+mn-cs"/>
          <a:sym typeface="Arial"/>
        </a:defRPr>
      </a:lvl1pPr>
      <a:lvl2pPr marL="568813" marR="41275" indent="-273538">
        <a:spcBef>
          <a:spcPts val="400"/>
        </a:spcBef>
        <a:buSzPct val="150000"/>
        <a:buChar char="•"/>
        <a:defRPr sz="2800">
          <a:uFill>
            <a:solidFill/>
          </a:uFill>
          <a:latin typeface="+mn-lt"/>
          <a:ea typeface="+mn-ea"/>
          <a:cs typeface="+mn-cs"/>
          <a:sym typeface="Arial"/>
        </a:defRPr>
      </a:lvl2pPr>
      <a:lvl3pPr marL="1252982" marR="41275" indent="-256032">
        <a:spcBef>
          <a:spcPts val="400"/>
        </a:spcBef>
        <a:buSzPct val="115000"/>
        <a:buChar char="•"/>
        <a:defRPr sz="2800">
          <a:uFill>
            <a:solidFill/>
          </a:uFill>
          <a:latin typeface="+mn-lt"/>
          <a:ea typeface="+mn-ea"/>
          <a:cs typeface="+mn-cs"/>
          <a:sym typeface="Arial"/>
        </a:defRPr>
      </a:lvl3pPr>
      <a:lvl4pPr marL="1745095" marR="41275" indent="-290945">
        <a:spcBef>
          <a:spcPts val="400"/>
        </a:spcBef>
        <a:buSzPct val="100000"/>
        <a:buChar char="•"/>
        <a:defRPr sz="2800">
          <a:uFill>
            <a:solidFill/>
          </a:uFill>
          <a:latin typeface="+mn-lt"/>
          <a:ea typeface="+mn-ea"/>
          <a:cs typeface="+mn-cs"/>
          <a:sym typeface="Arial"/>
        </a:defRPr>
      </a:lvl4pPr>
      <a:lvl5pPr marL="2231389" marR="41275" indent="-320039">
        <a:spcBef>
          <a:spcPts val="400"/>
        </a:spcBef>
        <a:buSzPct val="125000"/>
        <a:buChar char="•"/>
        <a:defRPr sz="2800">
          <a:uFill>
            <a:solidFill/>
          </a:uFill>
          <a:latin typeface="+mn-lt"/>
          <a:ea typeface="+mn-ea"/>
          <a:cs typeface="+mn-cs"/>
          <a:sym typeface="Arial"/>
        </a:defRPr>
      </a:lvl5pPr>
      <a:lvl6pPr marL="2231389" marR="41275" indent="-320039">
        <a:spcBef>
          <a:spcPts val="400"/>
        </a:spcBef>
        <a:buSzPct val="125000"/>
        <a:buChar char="•"/>
        <a:defRPr sz="2800">
          <a:uFill>
            <a:solidFill/>
          </a:uFill>
          <a:latin typeface="+mn-lt"/>
          <a:ea typeface="+mn-ea"/>
          <a:cs typeface="+mn-cs"/>
          <a:sym typeface="Arial"/>
        </a:defRPr>
      </a:lvl6pPr>
      <a:lvl7pPr marL="2231389" marR="41275" indent="-320039">
        <a:spcBef>
          <a:spcPts val="400"/>
        </a:spcBef>
        <a:buSzPct val="125000"/>
        <a:buChar char="•"/>
        <a:defRPr sz="2800">
          <a:uFill>
            <a:solidFill/>
          </a:uFill>
          <a:latin typeface="+mn-lt"/>
          <a:ea typeface="+mn-ea"/>
          <a:cs typeface="+mn-cs"/>
          <a:sym typeface="Arial"/>
        </a:defRPr>
      </a:lvl7pPr>
      <a:lvl8pPr marL="2231389" marR="41275" indent="-320039">
        <a:spcBef>
          <a:spcPts val="400"/>
        </a:spcBef>
        <a:buSzPct val="125000"/>
        <a:buChar char="•"/>
        <a:defRPr sz="2800">
          <a:uFill>
            <a:solidFill/>
          </a:uFill>
          <a:latin typeface="+mn-lt"/>
          <a:ea typeface="+mn-ea"/>
          <a:cs typeface="+mn-cs"/>
          <a:sym typeface="Arial"/>
        </a:defRPr>
      </a:lvl8pPr>
      <a:lvl9pPr marL="2231389" marR="41275" indent="-320039">
        <a:spcBef>
          <a:spcPts val="400"/>
        </a:spcBef>
        <a:buSzPct val="125000"/>
        <a:buChar char="•"/>
        <a:defRPr sz="2800">
          <a:uFill>
            <a:solidFill/>
          </a:uFill>
          <a:latin typeface="+mn-lt"/>
          <a:ea typeface="+mn-ea"/>
          <a:cs typeface="+mn-cs"/>
          <a:sym typeface="Arial"/>
        </a:defRPr>
      </a:lvl9pPr>
    </p:bodyStyle>
    <p:otherStyle>
      <a:lvl1pPr algn="ctr" defTabSz="457200">
        <a:defRPr sz="1400">
          <a:solidFill>
            <a:schemeClr val="tx1"/>
          </a:solidFill>
          <a:uFill>
            <a:solidFill>
              <a:srgbClr val="011585"/>
            </a:solidFill>
          </a:uFill>
          <a:latin typeface="+mn-lt"/>
          <a:ea typeface="+mn-ea"/>
          <a:cs typeface="+mn-cs"/>
          <a:sym typeface="Garamond"/>
        </a:defRPr>
      </a:lvl1pPr>
      <a:lvl2pPr indent="228600" algn="ctr" defTabSz="457200">
        <a:defRPr sz="1400">
          <a:solidFill>
            <a:schemeClr val="tx1"/>
          </a:solidFill>
          <a:uFill>
            <a:solidFill>
              <a:srgbClr val="011585"/>
            </a:solidFill>
          </a:uFill>
          <a:latin typeface="+mn-lt"/>
          <a:ea typeface="+mn-ea"/>
          <a:cs typeface="+mn-cs"/>
          <a:sym typeface="Garamond"/>
        </a:defRPr>
      </a:lvl2pPr>
      <a:lvl3pPr indent="457200" algn="ctr" defTabSz="457200">
        <a:defRPr sz="1400">
          <a:solidFill>
            <a:schemeClr val="tx1"/>
          </a:solidFill>
          <a:uFill>
            <a:solidFill>
              <a:srgbClr val="011585"/>
            </a:solidFill>
          </a:uFill>
          <a:latin typeface="+mn-lt"/>
          <a:ea typeface="+mn-ea"/>
          <a:cs typeface="+mn-cs"/>
          <a:sym typeface="Garamond"/>
        </a:defRPr>
      </a:lvl3pPr>
      <a:lvl4pPr indent="685800" algn="ctr" defTabSz="457200">
        <a:defRPr sz="1400">
          <a:solidFill>
            <a:schemeClr val="tx1"/>
          </a:solidFill>
          <a:uFill>
            <a:solidFill>
              <a:srgbClr val="011585"/>
            </a:solidFill>
          </a:uFill>
          <a:latin typeface="+mn-lt"/>
          <a:ea typeface="+mn-ea"/>
          <a:cs typeface="+mn-cs"/>
          <a:sym typeface="Garamond"/>
        </a:defRPr>
      </a:lvl4pPr>
      <a:lvl5pPr indent="914400" algn="ctr" defTabSz="457200">
        <a:defRPr sz="1400">
          <a:solidFill>
            <a:schemeClr val="tx1"/>
          </a:solidFill>
          <a:uFill>
            <a:solidFill>
              <a:srgbClr val="011585"/>
            </a:solidFill>
          </a:uFill>
          <a:latin typeface="+mn-lt"/>
          <a:ea typeface="+mn-ea"/>
          <a:cs typeface="+mn-cs"/>
          <a:sym typeface="Garamond"/>
        </a:defRPr>
      </a:lvl5pPr>
      <a:lvl6pPr indent="1143000" algn="ctr" defTabSz="457200">
        <a:defRPr sz="1400">
          <a:solidFill>
            <a:schemeClr val="tx1"/>
          </a:solidFill>
          <a:uFill>
            <a:solidFill>
              <a:srgbClr val="011585"/>
            </a:solidFill>
          </a:uFill>
          <a:latin typeface="+mn-lt"/>
          <a:ea typeface="+mn-ea"/>
          <a:cs typeface="+mn-cs"/>
          <a:sym typeface="Garamond"/>
        </a:defRPr>
      </a:lvl6pPr>
      <a:lvl7pPr indent="1371600" algn="ctr" defTabSz="457200">
        <a:defRPr sz="1400">
          <a:solidFill>
            <a:schemeClr val="tx1"/>
          </a:solidFill>
          <a:uFill>
            <a:solidFill>
              <a:srgbClr val="011585"/>
            </a:solidFill>
          </a:uFill>
          <a:latin typeface="+mn-lt"/>
          <a:ea typeface="+mn-ea"/>
          <a:cs typeface="+mn-cs"/>
          <a:sym typeface="Garamond"/>
        </a:defRPr>
      </a:lvl7pPr>
      <a:lvl8pPr indent="1600200" algn="ctr" defTabSz="457200">
        <a:defRPr sz="1400">
          <a:solidFill>
            <a:schemeClr val="tx1"/>
          </a:solidFill>
          <a:uFill>
            <a:solidFill>
              <a:srgbClr val="011585"/>
            </a:solidFill>
          </a:uFill>
          <a:latin typeface="+mn-lt"/>
          <a:ea typeface="+mn-ea"/>
          <a:cs typeface="+mn-cs"/>
          <a:sym typeface="Garamond"/>
        </a:defRPr>
      </a:lvl8pPr>
      <a:lvl9pPr indent="1828800" algn="ctr" defTabSz="457200">
        <a:defRPr sz="1400">
          <a:solidFill>
            <a:schemeClr val="tx1"/>
          </a:solidFill>
          <a:uFill>
            <a:solidFill>
              <a:srgbClr val="011585"/>
            </a:solidFill>
          </a:uFill>
          <a:latin typeface="+mn-lt"/>
          <a:ea typeface="+mn-ea"/>
          <a:cs typeface="+mn-cs"/>
          <a:sym typeface="Garamond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10583"/>
            <a:ext cx="9145588" cy="684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166" y="6489700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80FF"/>
                </a:solidFill>
                <a:latin typeface="Comic Sans MS"/>
                <a:cs typeface="Comic Sans M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46CCB68-4FAD-1042-A2AE-74D95A5F5F13}" type="slidenum">
              <a:rPr kumimoji="1"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4833" y="6487583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0080FF"/>
                </a:solidFill>
                <a:latin typeface="Comic Sans MS"/>
                <a:cs typeface="Comic Sans M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E.C. Aschenauer</a:t>
            </a:r>
            <a:endParaRPr kumimoji="1"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1069" y="6483346"/>
            <a:ext cx="383539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0080FF"/>
                </a:solidFill>
                <a:latin typeface="Comic Sans MS"/>
                <a:cs typeface="Comic Sans M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cs-CZ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GHP, April 2015</a:t>
            </a:r>
            <a:endParaRPr kumimoji="1"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 cap="all" spc="0">
          <a:ln w="0"/>
          <a:solidFill>
            <a:srgbClr val="0000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12700" stA="50000" endPos="50000" dist="5000" dir="5400000" sy="-100000" rotWithShape="0"/>
          </a:effectLst>
          <a:latin typeface="Comic Sans MS Bold"/>
          <a:ea typeface="+mj-ea"/>
          <a:cs typeface="Comic Sans MS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q"/>
        <a:defRPr sz="2200" b="1" i="0">
          <a:solidFill>
            <a:schemeClr val="tx1"/>
          </a:solidFill>
          <a:latin typeface="Comic Sans MS Bold"/>
          <a:ea typeface="+mn-ea"/>
          <a:cs typeface="Comic Sans MS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Ø"/>
        <a:defRPr sz="2000" b="1" i="0">
          <a:solidFill>
            <a:schemeClr val="tx1"/>
          </a:solidFill>
          <a:latin typeface="Comic Sans MS Bold"/>
          <a:ea typeface="+mn-ea"/>
          <a:cs typeface="Comic Sans MS Bold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10000"/>
        <a:buFont typeface="Courier New"/>
        <a:buChar char="o"/>
        <a:defRPr b="1" i="0">
          <a:solidFill>
            <a:schemeClr val="tx1"/>
          </a:solidFill>
          <a:latin typeface="Comic Sans MS Bold"/>
          <a:ea typeface="+mn-ea"/>
          <a:cs typeface="Comic Sans MS Bold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ü"/>
        <a:defRPr sz="1600" b="1" i="0">
          <a:solidFill>
            <a:schemeClr val="tx1"/>
          </a:solidFill>
          <a:latin typeface="Comic Sans MS Bold"/>
          <a:ea typeface="+mn-ea"/>
          <a:cs typeface="Comic Sans MS Bold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Char char="-"/>
        <a:defRPr sz="1400" b="1" i="0">
          <a:solidFill>
            <a:schemeClr val="tx1"/>
          </a:solidFill>
          <a:latin typeface="Comic Sans MS Bold"/>
          <a:ea typeface="+mn-ea"/>
          <a:cs typeface="Comic Sans MS Bold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E9E89-A6F3-2841-8850-CEDFD47790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0F8E5-5F3F-1A48-A29A-8233F5FAFE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6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4A3D4-35CC-3C4C-B60B-A365B9BE2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93362-79B4-6745-8C07-8F47D1166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9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4.emf"/><Relationship Id="rId8" Type="http://schemas.openxmlformats.org/officeDocument/2006/relationships/image" Target="../media/image45.png"/><Relationship Id="rId9" Type="http://schemas.openxmlformats.org/officeDocument/2006/relationships/image" Target="../media/image46.emf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9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44.emf"/><Relationship Id="rId8" Type="http://schemas.openxmlformats.org/officeDocument/2006/relationships/image" Target="../media/image45.png"/><Relationship Id="rId9" Type="http://schemas.openxmlformats.org/officeDocument/2006/relationships/image" Target="../media/image46.emf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47.jpeg"/><Relationship Id="rId6" Type="http://schemas.openxmlformats.org/officeDocument/2006/relationships/image" Target="../media/image56.jpeg"/><Relationship Id="rId7" Type="http://schemas.openxmlformats.org/officeDocument/2006/relationships/image" Target="../media/image57.emf"/><Relationship Id="rId8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77.emf"/><Relationship Id="rId13" Type="http://schemas.openxmlformats.org/officeDocument/2006/relationships/image" Target="../media/image78.emf"/><Relationship Id="rId1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png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8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jpg"/><Relationship Id="rId5" Type="http://schemas.openxmlformats.org/officeDocument/2006/relationships/oleObject" Target="../embeddings/oleObject3.bin"/><Relationship Id="rId6" Type="http://schemas.openxmlformats.org/officeDocument/2006/relationships/image" Target="../media/image97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98.emf"/><Relationship Id="rId9" Type="http://schemas.openxmlformats.org/officeDocument/2006/relationships/image" Target="../media/image10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109.emf"/><Relationship Id="rId6" Type="http://schemas.openxmlformats.org/officeDocument/2006/relationships/image" Target="../media/image111.emf"/><Relationship Id="rId7" Type="http://schemas.openxmlformats.org/officeDocument/2006/relationships/image" Target="../media/image112.emf"/><Relationship Id="rId8" Type="http://schemas.openxmlformats.org/officeDocument/2006/relationships/image" Target="../media/image11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8" Type="http://schemas.openxmlformats.org/officeDocument/2006/relationships/image" Target="../media/image133.png"/><Relationship Id="rId9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Relationship Id="rId9" Type="http://schemas.openxmlformats.org/officeDocument/2006/relationships/image" Target="../media/image138.png"/><Relationship Id="rId10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3366FF"/>
                </a:solidFill>
              </a:rPr>
              <a:t>The glue that binds us all:</a:t>
            </a:r>
            <a:br>
              <a:rPr lang="en-US" sz="4900" b="1" dirty="0" smtClean="0">
                <a:solidFill>
                  <a:srgbClr val="3366FF"/>
                </a:solidFill>
              </a:rPr>
            </a:br>
            <a:r>
              <a:rPr lang="en-US" sz="3600" b="1" i="1" dirty="0" smtClean="0">
                <a:solidFill>
                  <a:srgbClr val="660066"/>
                </a:solidFill>
              </a:rPr>
              <a:t>Imaging matter below the Fermi scale with an Electron-Ion Collider</a:t>
            </a:r>
            <a:endParaRPr lang="en-US" sz="3600" b="1" i="1" dirty="0">
              <a:solidFill>
                <a:srgbClr val="6600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Raju Venugopalan</a:t>
            </a:r>
          </a:p>
          <a:p>
            <a:r>
              <a:rPr lang="en-US" sz="2400" dirty="0" smtClean="0"/>
              <a:t>Brookhaven National Laboratory</a:t>
            </a:r>
            <a:endParaRPr lang="en-US" sz="2400" dirty="0"/>
          </a:p>
        </p:txBody>
      </p:sp>
      <p:pic>
        <p:nvPicPr>
          <p:cNvPr id="4" name="Picture 3" descr="EIC_cover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71286"/>
            <a:ext cx="9143999" cy="7743472"/>
          </a:xfrm>
          <a:prstGeom prst="rect">
            <a:avLst/>
          </a:prstGeom>
          <a:solidFill>
            <a:srgbClr val="251A76"/>
          </a:solidFill>
        </p:spPr>
      </p:pic>
      <p:sp>
        <p:nvSpPr>
          <p:cNvPr id="5" name="Rectangle 4"/>
          <p:cNvSpPr/>
          <p:nvPr/>
        </p:nvSpPr>
        <p:spPr>
          <a:xfrm>
            <a:off x="3496340" y="4385638"/>
            <a:ext cx="5647659" cy="3086548"/>
          </a:xfrm>
          <a:prstGeom prst="rect">
            <a:avLst/>
          </a:prstGeom>
          <a:solidFill>
            <a:srgbClr val="244B79"/>
          </a:solidFill>
          <a:effectLst>
            <a:glow rad="101600">
              <a:schemeClr val="tx2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6340" y="4385638"/>
            <a:ext cx="5836829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          </a:t>
            </a:r>
            <a:r>
              <a:rPr lang="en-US" sz="2400" dirty="0" smtClean="0">
                <a:solidFill>
                  <a:srgbClr val="FFE25B"/>
                </a:solidFill>
              </a:rPr>
              <a:t>The glue that binds us all:</a:t>
            </a:r>
          </a:p>
          <a:p>
            <a:r>
              <a:rPr lang="en-US" i="1" dirty="0" smtClean="0">
                <a:solidFill>
                  <a:srgbClr val="FFE25B"/>
                </a:solidFill>
              </a:rPr>
              <a:t>Imaging matter below 10</a:t>
            </a:r>
            <a:r>
              <a:rPr lang="en-US" i="1" baseline="30000" dirty="0" smtClean="0">
                <a:solidFill>
                  <a:srgbClr val="FFE25B"/>
                </a:solidFill>
              </a:rPr>
              <a:t>-15 </a:t>
            </a:r>
            <a:r>
              <a:rPr lang="en-US" i="1" dirty="0" smtClean="0">
                <a:solidFill>
                  <a:srgbClr val="FFE25B"/>
                </a:solidFill>
              </a:rPr>
              <a:t>m with an Electron-Ion Collider</a:t>
            </a:r>
          </a:p>
          <a:p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</a:t>
            </a:r>
            <a:r>
              <a:rPr lang="en-US" sz="2000" dirty="0" smtClean="0">
                <a:solidFill>
                  <a:schemeClr val="bg1"/>
                </a:solidFill>
              </a:rPr>
              <a:t>Raju Venugopalan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                Brookhaven National Laboratory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                              </a:t>
            </a:r>
            <a:r>
              <a:rPr lang="en-US" sz="1600" dirty="0" smtClean="0">
                <a:solidFill>
                  <a:srgbClr val="CCFFCC"/>
                </a:solidFill>
              </a:rPr>
              <a:t>FSU</a:t>
            </a:r>
            <a:r>
              <a:rPr lang="en-US" sz="1600" dirty="0" smtClean="0">
                <a:solidFill>
                  <a:srgbClr val="CCFFCC"/>
                </a:solidFill>
              </a:rPr>
              <a:t>,  Nuclear Physics Seminar</a:t>
            </a:r>
            <a:endParaRPr lang="en-US" sz="1600" dirty="0" smtClean="0">
              <a:solidFill>
                <a:srgbClr val="CCFFCC"/>
              </a:solidFill>
            </a:endParaRPr>
          </a:p>
          <a:p>
            <a:r>
              <a:rPr lang="en-US" sz="1600" dirty="0" smtClean="0">
                <a:solidFill>
                  <a:srgbClr val="CCFFCC"/>
                </a:solidFill>
              </a:rPr>
              <a:t>                                                </a:t>
            </a:r>
            <a:r>
              <a:rPr lang="en-US" sz="1600" dirty="0" smtClean="0">
                <a:solidFill>
                  <a:srgbClr val="CCFFCC"/>
                </a:solidFill>
              </a:rPr>
              <a:t>November 10</a:t>
            </a:r>
            <a:r>
              <a:rPr lang="en-US" sz="1600" dirty="0" smtClean="0">
                <a:solidFill>
                  <a:srgbClr val="CCFFCC"/>
                </a:solidFill>
              </a:rPr>
              <a:t>, </a:t>
            </a:r>
            <a:r>
              <a:rPr lang="en-US" sz="1600" dirty="0" smtClean="0">
                <a:solidFill>
                  <a:srgbClr val="CCFFCC"/>
                </a:solidFill>
              </a:rPr>
              <a:t>2017</a:t>
            </a:r>
          </a:p>
          <a:p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                           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1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977944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Quark (and Gluon) confinement: the role of glue 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26" t="9689" r="3501" b="11452"/>
          <a:stretch/>
        </p:blipFill>
        <p:spPr>
          <a:xfrm>
            <a:off x="138722" y="980347"/>
            <a:ext cx="4248101" cy="2700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459" y="980347"/>
            <a:ext cx="4527486" cy="31325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0170" y="3959039"/>
            <a:ext cx="179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Bali, </a:t>
            </a:r>
            <a:r>
              <a:rPr lang="en-US" sz="1400" b="1" dirty="0" err="1" smtClean="0">
                <a:solidFill>
                  <a:srgbClr val="008000"/>
                </a:solidFill>
              </a:rPr>
              <a:t>hep-ph</a:t>
            </a:r>
            <a:r>
              <a:rPr lang="en-US" sz="1400" b="1" dirty="0" smtClean="0">
                <a:solidFill>
                  <a:srgbClr val="008000"/>
                </a:solidFill>
              </a:rPr>
              <a:t>/0001312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8597" y="2395066"/>
            <a:ext cx="2790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660066"/>
                </a:solidFill>
              </a:rPr>
              <a:t>Gluon” potential between</a:t>
            </a:r>
          </a:p>
          <a:p>
            <a:r>
              <a:rPr lang="en-US" dirty="0">
                <a:solidFill>
                  <a:srgbClr val="660066"/>
                </a:solidFill>
              </a:rPr>
              <a:t>h</a:t>
            </a:r>
            <a:r>
              <a:rPr lang="en-US" dirty="0" smtClean="0">
                <a:solidFill>
                  <a:srgbClr val="660066"/>
                </a:solidFill>
              </a:rPr>
              <a:t>eavy quark-antiquark pair</a:t>
            </a:r>
          </a:p>
          <a:p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72" y="2959767"/>
            <a:ext cx="2484497" cy="6211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961" y="3681209"/>
            <a:ext cx="3703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Quarks experience force of 16 tons at </a:t>
            </a:r>
          </a:p>
          <a:p>
            <a:r>
              <a:rPr lang="en-US" dirty="0"/>
              <a:t>d</a:t>
            </a:r>
            <a:r>
              <a:rPr lang="en-US" dirty="0" smtClean="0"/>
              <a:t>istances of ~ 1 </a:t>
            </a:r>
            <a:r>
              <a:rPr lang="en-US" dirty="0"/>
              <a:t>F</a:t>
            </a:r>
            <a:r>
              <a:rPr lang="en-US" dirty="0" smtClean="0"/>
              <a:t>ermi (10</a:t>
            </a:r>
            <a:r>
              <a:rPr lang="en-US" baseline="30000" dirty="0" smtClean="0"/>
              <a:t>-15 </a:t>
            </a:r>
            <a:r>
              <a:rPr lang="en-US" dirty="0" smtClean="0"/>
              <a:t>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722" y="5635582"/>
            <a:ext cx="4990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Intuitive picture of quark confinement and </a:t>
            </a:r>
          </a:p>
          <a:p>
            <a:r>
              <a:rPr lang="en-US" sz="2000" b="1" dirty="0"/>
              <a:t>s</a:t>
            </a:r>
            <a:r>
              <a:rPr lang="en-US" sz="2000" b="1" dirty="0" smtClean="0"/>
              <a:t>tringy pictures of mesons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74" y="4327540"/>
            <a:ext cx="2387563" cy="13872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607" t="6385" r="1969" b="3007"/>
          <a:stretch/>
        </p:blipFill>
        <p:spPr>
          <a:xfrm>
            <a:off x="4872862" y="4385914"/>
            <a:ext cx="4271138" cy="24720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77644" y="4447882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“</a:t>
            </a:r>
            <a:r>
              <a:rPr lang="en-US" dirty="0" err="1" smtClean="0">
                <a:solidFill>
                  <a:srgbClr val="660066"/>
                </a:solidFill>
              </a:rPr>
              <a:t>Regge</a:t>
            </a:r>
            <a:r>
              <a:rPr lang="en-US" dirty="0" smtClean="0">
                <a:solidFill>
                  <a:srgbClr val="660066"/>
                </a:solidFill>
              </a:rPr>
              <a:t>” trajectories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3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9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The essential mystery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7893"/>
            <a:ext cx="9144000" cy="54598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</a:p>
          <a:p>
            <a:pPr>
              <a:buClr>
                <a:srgbClr val="660066"/>
              </a:buClr>
              <a:buFont typeface="Wingdings" charset="2"/>
              <a:buChar char="v"/>
            </a:pPr>
            <a:r>
              <a:rPr lang="en-US" sz="3400" dirty="0" smtClean="0"/>
              <a:t>(Nearly) all visible matter is made up of quarks and gluons</a:t>
            </a:r>
          </a:p>
          <a:p>
            <a:pPr marL="0" indent="0">
              <a:buNone/>
            </a:pPr>
            <a:endParaRPr lang="en-US" sz="3400" dirty="0"/>
          </a:p>
          <a:p>
            <a:pPr>
              <a:buClr>
                <a:srgbClr val="660066"/>
              </a:buClr>
              <a:buFont typeface="Wingdings" charset="2"/>
              <a:buChar char="v"/>
            </a:pPr>
            <a:r>
              <a:rPr lang="en-US" sz="3400" dirty="0" smtClean="0"/>
              <a:t>But quarks and gluons are not visible</a:t>
            </a:r>
          </a:p>
          <a:p>
            <a:pPr marL="0" indent="0">
              <a:buNone/>
            </a:pPr>
            <a:endParaRPr lang="en-US" sz="3400" dirty="0" smtClean="0"/>
          </a:p>
          <a:p>
            <a:pPr>
              <a:buClr>
                <a:srgbClr val="660066"/>
              </a:buClr>
              <a:buFont typeface="Wingdings" charset="2"/>
              <a:buChar char="v"/>
            </a:pPr>
            <a:r>
              <a:rPr lang="en-US" sz="3400" dirty="0" smtClean="0"/>
              <a:t>All strongly interacting matter is an emergent consequence of many-body quark-gluon dynamics. </a:t>
            </a:r>
          </a:p>
          <a:p>
            <a:pPr marL="0" indent="0">
              <a:buClr>
                <a:srgbClr val="660066"/>
              </a:buClr>
              <a:buNone/>
            </a:pPr>
            <a:r>
              <a:rPr lang="en-US" sz="3400" dirty="0"/>
              <a:t> </a:t>
            </a:r>
            <a:r>
              <a:rPr lang="en-US" sz="3400" dirty="0" smtClean="0"/>
              <a:t>    Example: Mass from massless gluons and (nearly) massless quarks</a:t>
            </a:r>
          </a:p>
          <a:p>
            <a:pPr>
              <a:buClr>
                <a:srgbClr val="660066"/>
              </a:buClr>
              <a:buFont typeface="Wingdings" charset="2"/>
              <a:buChar char="v"/>
            </a:pPr>
            <a:endParaRPr lang="en-US" sz="3400" dirty="0" smtClean="0"/>
          </a:p>
          <a:p>
            <a:pPr>
              <a:buClr>
                <a:srgbClr val="660066"/>
              </a:buClr>
              <a:buFont typeface="Wingdings" charset="2"/>
              <a:buChar char="v"/>
            </a:pPr>
            <a:r>
              <a:rPr lang="en-US" sz="3400" dirty="0" smtClean="0"/>
              <a:t>There is an elegance and simplicity to nature’s strongest force we do not understand</a:t>
            </a:r>
          </a:p>
          <a:p>
            <a:pPr marL="0" indent="0">
              <a:buNone/>
            </a:pPr>
            <a:endParaRPr lang="en-US" sz="3400" dirty="0"/>
          </a:p>
          <a:p>
            <a:pPr>
              <a:buClr>
                <a:srgbClr val="660066"/>
              </a:buClr>
              <a:buFont typeface="Wingdings" charset="2"/>
              <a:buChar char="v"/>
            </a:pPr>
            <a:r>
              <a:rPr lang="en-US" sz="3400" dirty="0" smtClean="0"/>
              <a:t>Understanding the origins of matter demands we </a:t>
            </a:r>
          </a:p>
          <a:p>
            <a:pPr marL="0" indent="0">
              <a:buNone/>
            </a:pPr>
            <a:r>
              <a:rPr lang="en-US" sz="3400" dirty="0" smtClean="0"/>
              <a:t>      develop a </a:t>
            </a:r>
            <a:r>
              <a:rPr lang="en-US" sz="3400" i="1" dirty="0" smtClean="0">
                <a:solidFill>
                  <a:srgbClr val="660066"/>
                </a:solidFill>
              </a:rPr>
              <a:t>deep and varied knowledge </a:t>
            </a:r>
            <a:r>
              <a:rPr lang="en-US" sz="3400" dirty="0" smtClean="0"/>
              <a:t>of this emergent dynamics</a:t>
            </a:r>
            <a:endParaRPr lang="en-US" sz="34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356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694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Act 2. Quantum </a:t>
            </a:r>
            <a:r>
              <a:rPr lang="en-US" sz="3200" b="1" dirty="0" err="1" smtClean="0">
                <a:solidFill>
                  <a:srgbClr val="0000FF"/>
                </a:solidFill>
              </a:rPr>
              <a:t>Chromodynamics</a:t>
            </a:r>
            <a:r>
              <a:rPr lang="en-US" sz="3200" b="1" dirty="0" smtClean="0">
                <a:solidFill>
                  <a:srgbClr val="0000FF"/>
                </a:solidFill>
              </a:rPr>
              <a:t>: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      The Power and the Glory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59223"/>
            <a:ext cx="1764528" cy="1153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019" y="3082748"/>
            <a:ext cx="1807012" cy="1130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393" y="3082749"/>
            <a:ext cx="1890494" cy="1130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787" y="3082749"/>
            <a:ext cx="1962650" cy="1185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213082"/>
            <a:ext cx="1764528" cy="1173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019" y="4213081"/>
            <a:ext cx="1807012" cy="1173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0393" y="4213082"/>
            <a:ext cx="1890494" cy="11730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1787" y="4270238"/>
            <a:ext cx="2035616" cy="1117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56538" y="5449874"/>
            <a:ext cx="6869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From Gell-Mann’s 8-fold way to QCD: A </a:t>
            </a:r>
            <a:r>
              <a:rPr lang="en-US" b="1" dirty="0" err="1" smtClean="0"/>
              <a:t>lepidopteral</a:t>
            </a:r>
            <a:r>
              <a:rPr lang="en-US" b="1" dirty="0" smtClean="0"/>
              <a:t> metaphor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91144" y="5862152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Jeffrey </a:t>
            </a:r>
            <a:r>
              <a:rPr lang="en-US" sz="1400" b="1" dirty="0" err="1" smtClean="0">
                <a:solidFill>
                  <a:srgbClr val="008000"/>
                </a:solidFill>
              </a:rPr>
              <a:t>Mandula</a:t>
            </a:r>
            <a:r>
              <a:rPr lang="en-US" sz="1400" b="1" dirty="0" smtClean="0">
                <a:solidFill>
                  <a:srgbClr val="008000"/>
                </a:solidFill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</a:rPr>
              <a:t>Creutz</a:t>
            </a:r>
            <a:r>
              <a:rPr lang="en-US" sz="1400" b="1" dirty="0" smtClean="0">
                <a:solidFill>
                  <a:srgbClr val="008000"/>
                </a:solidFill>
              </a:rPr>
              <a:t>-Fest 2014, BNL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9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6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cs typeface="Arial Black"/>
              </a:rPr>
              <a:t>Quantum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Chromodynamics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smtClean="0"/>
              <a:t>(</a:t>
            </a:r>
            <a:r>
              <a:rPr lang="en-US" sz="3600" b="1" dirty="0" smtClean="0">
                <a:solidFill>
                  <a:srgbClr val="FF0000"/>
                </a:solidFill>
                <a:cs typeface="Arial Black"/>
              </a:rPr>
              <a:t>Q</a:t>
            </a:r>
            <a:r>
              <a:rPr lang="en-US" sz="3600" b="1" dirty="0" smtClean="0">
                <a:solidFill>
                  <a:srgbClr val="008000"/>
                </a:solidFill>
                <a:cs typeface="Arial Black"/>
              </a:rPr>
              <a:t>C</a:t>
            </a:r>
            <a:r>
              <a:rPr lang="en-US" sz="3600" b="1" dirty="0" smtClean="0">
                <a:solidFill>
                  <a:srgbClr val="0000FF"/>
                </a:solidFill>
                <a:cs typeface="Arial Black"/>
              </a:rPr>
              <a:t>D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52" y="1853164"/>
            <a:ext cx="8794795" cy="306769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 </a:t>
            </a:r>
            <a:r>
              <a:rPr lang="en-US" sz="2000" dirty="0" smtClean="0"/>
              <a:t>Theory is rich in symmetries: </a:t>
            </a:r>
          </a:p>
          <a:p>
            <a:endParaRPr lang="en-US" sz="2000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1730" b="1" dirty="0" smtClean="0"/>
          </a:p>
          <a:p>
            <a:endParaRPr lang="en-US" sz="2000" b="1" dirty="0" smtClean="0"/>
          </a:p>
        </p:txBody>
      </p:sp>
      <p:pic>
        <p:nvPicPr>
          <p:cNvPr id="4" name="Picture 3" descr="latex-image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700" y="2575449"/>
            <a:ext cx="5727700" cy="2952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42058" y="2770028"/>
            <a:ext cx="448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i</a:t>
            </a:r>
            <a:endParaRPr lang="en-US" sz="2000" b="1" dirty="0"/>
          </a:p>
        </p:txBody>
      </p:sp>
      <p:sp>
        <p:nvSpPr>
          <p:cNvPr id="9" name="AutoShape 21"/>
          <p:cNvSpPr>
            <a:spLocks/>
          </p:cNvSpPr>
          <p:nvPr/>
        </p:nvSpPr>
        <p:spPr bwMode="auto">
          <a:xfrm rot="-5425838">
            <a:off x="3815615" y="1976116"/>
            <a:ext cx="190500" cy="2019300"/>
          </a:xfrm>
          <a:prstGeom prst="leftBrace">
            <a:avLst>
              <a:gd name="adj1" fmla="val 8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23262" y="3061164"/>
            <a:ext cx="77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ii</a:t>
            </a:r>
            <a:endParaRPr lang="en-US" sz="2000" b="1" dirty="0"/>
          </a:p>
        </p:txBody>
      </p:sp>
      <p:sp>
        <p:nvSpPr>
          <p:cNvPr id="11" name="AutoShape 23"/>
          <p:cNvSpPr>
            <a:spLocks/>
          </p:cNvSpPr>
          <p:nvPr/>
        </p:nvSpPr>
        <p:spPr bwMode="auto">
          <a:xfrm rot="-5425838">
            <a:off x="6336867" y="2062203"/>
            <a:ext cx="228600" cy="1828800"/>
          </a:xfrm>
          <a:prstGeom prst="leftBrace">
            <a:avLst>
              <a:gd name="adj1" fmla="val 6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84370" y="3058603"/>
            <a:ext cx="575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iii</a:t>
            </a:r>
            <a:endParaRPr lang="en-US" sz="2000" b="1" dirty="0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276566" y="3424266"/>
            <a:ext cx="645196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95300" indent="-495300">
              <a:buFont typeface="Arial" charset="0"/>
              <a:buAutoNum type="romanLcParenR"/>
            </a:pPr>
            <a:r>
              <a:rPr lang="en-US" b="1" dirty="0">
                <a:solidFill>
                  <a:srgbClr val="0000FF"/>
                </a:solidFill>
              </a:rPr>
              <a:t>Gauge “color” symmetry: unbroken but </a:t>
            </a:r>
            <a:r>
              <a:rPr lang="en-US" b="1" dirty="0" smtClean="0">
                <a:solidFill>
                  <a:srgbClr val="0000FF"/>
                </a:solidFill>
              </a:rPr>
              <a:t>confined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 smtClean="0">
                <a:solidFill>
                  <a:srgbClr val="0000FF"/>
                </a:solidFill>
              </a:rPr>
              <a:t>Global </a:t>
            </a:r>
            <a:r>
              <a:rPr lang="en-US" b="1" dirty="0">
                <a:solidFill>
                  <a:srgbClr val="0000FF"/>
                </a:solidFill>
              </a:rPr>
              <a:t>“</a:t>
            </a:r>
            <a:r>
              <a:rPr lang="en-US" b="1" dirty="0" err="1">
                <a:solidFill>
                  <a:srgbClr val="0000FF"/>
                </a:solidFill>
              </a:rPr>
              <a:t>chiral</a:t>
            </a:r>
            <a:r>
              <a:rPr lang="en-US" b="1" dirty="0">
                <a:solidFill>
                  <a:srgbClr val="0000FF"/>
                </a:solidFill>
              </a:rPr>
              <a:t>” symmetry: exact for </a:t>
            </a:r>
            <a:r>
              <a:rPr lang="en-US" b="1" dirty="0" err="1">
                <a:solidFill>
                  <a:srgbClr val="0000FF"/>
                </a:solidFill>
              </a:rPr>
              <a:t>massless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quarks 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 smtClean="0">
                <a:solidFill>
                  <a:srgbClr val="0000FF"/>
                </a:solidFill>
              </a:rPr>
              <a:t>Baryon </a:t>
            </a:r>
            <a:r>
              <a:rPr lang="en-US" b="1" dirty="0">
                <a:solidFill>
                  <a:srgbClr val="0000FF"/>
                </a:solidFill>
              </a:rPr>
              <a:t>number and axial charge (</a:t>
            </a:r>
            <a:r>
              <a:rPr lang="en-US" b="1" dirty="0" err="1">
                <a:solidFill>
                  <a:srgbClr val="0000FF"/>
                </a:solidFill>
              </a:rPr>
              <a:t>m</a:t>
            </a:r>
            <a:r>
              <a:rPr lang="en-US" b="1" dirty="0">
                <a:solidFill>
                  <a:srgbClr val="0000FF"/>
                </a:solidFill>
              </a:rPr>
              <a:t>=0) </a:t>
            </a:r>
            <a:r>
              <a:rPr lang="en-US" b="1" dirty="0" smtClean="0">
                <a:solidFill>
                  <a:srgbClr val="0000FF"/>
                </a:solidFill>
              </a:rPr>
              <a:t>are conserved 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 smtClean="0">
                <a:solidFill>
                  <a:srgbClr val="0000FF"/>
                </a:solidFill>
              </a:rPr>
              <a:t>Scale invariance of quark (</a:t>
            </a:r>
            <a:r>
              <a:rPr lang="en-US" b="1" dirty="0" err="1" smtClean="0">
                <a:solidFill>
                  <a:srgbClr val="0000FF"/>
                </a:solidFill>
              </a:rPr>
              <a:t>m</a:t>
            </a:r>
            <a:r>
              <a:rPr lang="en-US" b="1" dirty="0" smtClean="0">
                <a:solidFill>
                  <a:srgbClr val="0000FF"/>
                </a:solidFill>
              </a:rPr>
              <a:t>=0) and gluon fields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 smtClean="0">
                <a:solidFill>
                  <a:srgbClr val="0000FF"/>
                </a:solidFill>
              </a:rPr>
              <a:t>Discrete </a:t>
            </a:r>
            <a:r>
              <a:rPr lang="en-US" b="1" dirty="0">
                <a:solidFill>
                  <a:srgbClr val="0000FF"/>
                </a:solidFill>
              </a:rPr>
              <a:t>C,P &amp; T </a:t>
            </a:r>
            <a:r>
              <a:rPr lang="en-US" b="1" dirty="0" smtClean="0">
                <a:solidFill>
                  <a:srgbClr val="0000FF"/>
                </a:solidFill>
              </a:rPr>
              <a:t>symmetries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152" y="1022167"/>
            <a:ext cx="7019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 </a:t>
            </a:r>
            <a:r>
              <a:rPr lang="en-US" sz="2000" dirty="0" smtClean="0"/>
              <a:t>QCD - “nearly perfect” fundamental quantum theory of quark </a:t>
            </a:r>
          </a:p>
          <a:p>
            <a:r>
              <a:rPr lang="en-US" sz="2000" dirty="0" smtClean="0"/>
              <a:t>     and gluon fields 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1400" b="1" dirty="0" err="1" smtClean="0">
                <a:solidFill>
                  <a:srgbClr val="008000"/>
                </a:solidFill>
              </a:rPr>
              <a:t>F.Wilczek</a:t>
            </a:r>
            <a:r>
              <a:rPr lang="en-US" sz="1400" b="1" dirty="0" smtClean="0">
                <a:solidFill>
                  <a:srgbClr val="008000"/>
                </a:solidFill>
              </a:rPr>
              <a:t>, hep-ph/9907340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0" y="4872857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/>
              <a:t> </a:t>
            </a:r>
            <a:r>
              <a:rPr lang="en-US" sz="2000" dirty="0" smtClean="0"/>
              <a:t>Chiral, Axial, Scale and (in principle) P &amp;T broken by </a:t>
            </a:r>
          </a:p>
          <a:p>
            <a:r>
              <a:rPr lang="en-US" sz="2000" dirty="0" smtClean="0"/>
              <a:t>       vacuum/quantum effects - </a:t>
            </a:r>
            <a:r>
              <a:rPr lang="en-US" sz="2000" dirty="0" smtClean="0">
                <a:solidFill>
                  <a:srgbClr val="660066"/>
                </a:solidFill>
              </a:rPr>
              <a:t>”emergent” </a:t>
            </a:r>
            <a:r>
              <a:rPr lang="en-US" sz="2000" dirty="0" smtClean="0"/>
              <a:t>phenomena</a:t>
            </a:r>
          </a:p>
          <a:p>
            <a:endParaRPr lang="en-US" sz="10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 </a:t>
            </a:r>
            <a:r>
              <a:rPr lang="en-US" sz="2000" dirty="0" smtClean="0"/>
              <a:t>Inherent in QCD are the deepest aspects of relativistic Quantum Field Theories (confinement, asymptotic freedom, anomalies, spontaneous  breaking of chiral symmetry)</a:t>
            </a:r>
          </a:p>
          <a:p>
            <a:r>
              <a:rPr lang="en-US" sz="2400" dirty="0" smtClean="0"/>
              <a:t>  </a:t>
            </a:r>
          </a:p>
          <a:p>
            <a:endParaRPr lang="en-US" sz="1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009778" y="21164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34185" y="1973323"/>
            <a:ext cx="3557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“Symmetries dictate interactions” </a:t>
            </a:r>
            <a:r>
              <a:rPr lang="mr-IN" sz="1400" b="1" dirty="0" smtClean="0">
                <a:solidFill>
                  <a:srgbClr val="008000"/>
                </a:solidFill>
              </a:rPr>
              <a:t>–</a:t>
            </a:r>
            <a:r>
              <a:rPr lang="en-US" sz="1400" b="1" dirty="0" smtClean="0">
                <a:solidFill>
                  <a:srgbClr val="008000"/>
                </a:solidFill>
              </a:rPr>
              <a:t> C.N Yang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2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N</a:t>
            </a:r>
            <a:r>
              <a:rPr lang="en-US" sz="3200" b="1" dirty="0" smtClean="0">
                <a:solidFill>
                  <a:srgbClr val="0000FF"/>
                </a:solidFill>
              </a:rPr>
              <a:t>umerical realization: Lattice QCD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600" y="3354915"/>
            <a:ext cx="3496326" cy="3333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52401"/>
            <a:ext cx="4320814" cy="2877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5915" y="1186753"/>
            <a:ext cx="1241743" cy="124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60808" y="3829885"/>
            <a:ext cx="197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Kenneth G. Wilson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9122" y="2428496"/>
            <a:ext cx="79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(1982)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623" y="4199217"/>
            <a:ext cx="491402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Lattice regularization (UV&amp;IR) of QCD</a:t>
            </a:r>
          </a:p>
          <a:p>
            <a:endParaRPr lang="en-US" sz="2400" dirty="0"/>
          </a:p>
          <a:p>
            <a:r>
              <a:rPr lang="en-US" sz="2400" dirty="0" smtClean="0"/>
              <a:t>First principles treatment of static 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roperties of QCD: masses, moments,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hermodynamics at finite T (&amp; </a:t>
            </a:r>
            <a:r>
              <a:rPr lang="en-US" sz="2400" dirty="0" err="1" smtClean="0"/>
              <a:t>μ</a:t>
            </a:r>
            <a:r>
              <a:rPr lang="en-US" sz="2400" baseline="-25000" dirty="0" err="1" smtClean="0"/>
              <a:t>B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?)</a:t>
            </a:r>
            <a:endParaRPr lang="en-US" sz="2400" baseline="-25000" dirty="0" smtClean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5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2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N</a:t>
            </a:r>
            <a:r>
              <a:rPr lang="en-US" sz="3200" b="1" dirty="0" smtClean="0">
                <a:solidFill>
                  <a:srgbClr val="0000FF"/>
                </a:solidFill>
              </a:rPr>
              <a:t>umerical realization: Lattice QCD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952401"/>
            <a:ext cx="3973047" cy="2812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1036" y="1172323"/>
            <a:ext cx="1241743" cy="124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258403" y="3800559"/>
            <a:ext cx="197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Kenneth G. Wilson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0291" y="2428496"/>
            <a:ext cx="79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(1982)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110" y="3251200"/>
            <a:ext cx="3619500" cy="360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318" y="4329090"/>
            <a:ext cx="4634352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Formidable computational problem</a:t>
            </a:r>
          </a:p>
          <a:p>
            <a:endParaRPr lang="en-US" sz="2400" dirty="0"/>
          </a:p>
          <a:p>
            <a:endParaRPr lang="en-US" sz="1000" dirty="0" smtClean="0"/>
          </a:p>
          <a:p>
            <a:r>
              <a:rPr lang="en-US" sz="2400" dirty="0" smtClean="0"/>
              <a:t>Very challenging for </a:t>
            </a:r>
            <a:r>
              <a:rPr lang="en-US" sz="2400" i="1" dirty="0" smtClean="0">
                <a:solidFill>
                  <a:srgbClr val="660066"/>
                </a:solidFill>
              </a:rPr>
              <a:t>dynamical </a:t>
            </a:r>
          </a:p>
          <a:p>
            <a:r>
              <a:rPr lang="en-US" sz="2400" i="1" dirty="0" smtClean="0">
                <a:solidFill>
                  <a:srgbClr val="660066"/>
                </a:solidFill>
              </a:rPr>
              <a:t>processes</a:t>
            </a:r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411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Precision QCD on the lattice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88" y="1278064"/>
            <a:ext cx="7112000" cy="463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9615" y="5913564"/>
            <a:ext cx="4725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Budapest-Marseille-Wuppertal (BMW) Coll., arXiv:1406.4088 </a:t>
            </a:r>
            <a:endParaRPr lang="en-US" sz="1400" b="1" dirty="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677659" y="4018595"/>
            <a:ext cx="707131" cy="570241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14115" y="3095265"/>
            <a:ext cx="1929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Coleman-Glashow </a:t>
            </a:r>
          </a:p>
          <a:p>
            <a:r>
              <a:rPr lang="en-US" b="1" dirty="0">
                <a:solidFill>
                  <a:srgbClr val="008000"/>
                </a:solidFill>
              </a:rPr>
              <a:t>r</a:t>
            </a:r>
            <a:r>
              <a:rPr lang="en-US" b="1" dirty="0" smtClean="0">
                <a:solidFill>
                  <a:srgbClr val="008000"/>
                </a:solidFill>
              </a:rPr>
              <a:t>elation among </a:t>
            </a:r>
          </a:p>
          <a:p>
            <a:r>
              <a:rPr lang="en-US" b="1" dirty="0">
                <a:solidFill>
                  <a:srgbClr val="008000"/>
                </a:solidFill>
              </a:rPr>
              <a:t>m</a:t>
            </a:r>
            <a:r>
              <a:rPr lang="en-US" b="1" dirty="0" smtClean="0">
                <a:solidFill>
                  <a:srgbClr val="008000"/>
                </a:solidFill>
              </a:rPr>
              <a:t>ass </a:t>
            </a:r>
            <a:r>
              <a:rPr lang="en-US" b="1" dirty="0" err="1" smtClean="0">
                <a:solidFill>
                  <a:srgbClr val="008000"/>
                </a:solidFill>
              </a:rPr>
              <a:t>splittings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2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E9E2-5F4D-B144-8C22-BCFD524C7D2F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The deeply inelastic </a:t>
            </a:r>
            <a: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cattering (DIS)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femtoscope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01379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2748"/>
            <a:ext cx="2729955" cy="191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C006A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3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051774"/>
              </p:ext>
            </p:extLst>
          </p:nvPr>
        </p:nvGraphicFramePr>
        <p:xfrm>
          <a:off x="3338512" y="879827"/>
          <a:ext cx="2833688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" name="Equation" r:id="rId6" imgW="1485900" imgH="1511300" progId="Equation.3">
                  <p:embed/>
                </p:oleObj>
              </mc:Choice>
              <mc:Fallback>
                <p:oleObj name="Equation" r:id="rId6" imgW="1485900" imgH="1511300" progId="Equation.3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512" y="879827"/>
                        <a:ext cx="2833688" cy="29718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1" name="Rectangle 5"/>
          <p:cNvSpPr>
            <a:spLocks/>
          </p:cNvSpPr>
          <p:nvPr/>
        </p:nvSpPr>
        <p:spPr bwMode="auto">
          <a:xfrm>
            <a:off x="6068537" y="1319851"/>
            <a:ext cx="1868649" cy="50610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base">
              <a:spcBef>
                <a:spcPts val="115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01382" name="Rectangle 6"/>
          <p:cNvSpPr>
            <a:spLocks/>
          </p:cNvSpPr>
          <p:nvPr/>
        </p:nvSpPr>
        <p:spPr bwMode="auto">
          <a:xfrm>
            <a:off x="6292025" y="2288887"/>
            <a:ext cx="2684212" cy="36741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base">
              <a:spcBef>
                <a:spcPts val="115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Measure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of inelasticity</a:t>
            </a:r>
            <a:endParaRPr lang="en-US" sz="1600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  <a:sym typeface="Comic Sans MS" charset="0"/>
            </a:endParaRPr>
          </a:p>
        </p:txBody>
      </p:sp>
      <p:sp>
        <p:nvSpPr>
          <p:cNvPr id="101383" name="Rectangle 7"/>
          <p:cNvSpPr>
            <a:spLocks/>
          </p:cNvSpPr>
          <p:nvPr/>
        </p:nvSpPr>
        <p:spPr bwMode="auto">
          <a:xfrm>
            <a:off x="5406231" y="3040944"/>
            <a:ext cx="3440124" cy="54045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base">
              <a:spcBef>
                <a:spcPts val="115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Bjorken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 variable: Measure </a:t>
            </a:r>
            <a:r>
              <a:rPr lang="en-US" sz="16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of momentum fraction of struck quark</a:t>
            </a:r>
          </a:p>
        </p:txBody>
      </p:sp>
      <p:pic>
        <p:nvPicPr>
          <p:cNvPr id="10138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5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91084"/>
            <a:ext cx="8153400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1385" name="Line 9"/>
          <p:cNvSpPr>
            <a:spLocks noChangeShapeType="1"/>
          </p:cNvSpPr>
          <p:nvPr/>
        </p:nvSpPr>
        <p:spPr bwMode="auto">
          <a:xfrm flipH="1">
            <a:off x="5024227" y="5862638"/>
            <a:ext cx="274949" cy="423862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H="1">
            <a:off x="7391400" y="5791200"/>
            <a:ext cx="0" cy="275768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3187155" y="6066968"/>
            <a:ext cx="25827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quark+anti-quark</a:t>
            </a:r>
            <a:endParaRPr lang="en-US" b="1" dirty="0">
              <a:solidFill>
                <a:srgbClr val="008000"/>
              </a:solidFill>
              <a:latin typeface="Calibri"/>
              <a:ea typeface="ＭＳ Ｐゴシック" charset="0"/>
              <a:cs typeface="Calibri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momentum distributions</a:t>
            </a:r>
            <a:endParaRPr lang="en-US" b="1" dirty="0">
              <a:solidFill>
                <a:srgbClr val="008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863379" y="5948322"/>
            <a:ext cx="30560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gluon </a:t>
            </a:r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momentum distribution</a:t>
            </a: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168087" y="6248400"/>
            <a:ext cx="290113" cy="302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8" b="1"/>
          <a:stretch/>
        </p:blipFill>
        <p:spPr bwMode="auto">
          <a:xfrm>
            <a:off x="-291966" y="3040944"/>
            <a:ext cx="2773673" cy="17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 bwMode="auto">
          <a:xfrm rot="166666">
            <a:off x="1844230" y="2881173"/>
            <a:ext cx="395075" cy="703257"/>
          </a:xfrm>
          <a:prstGeom prst="downArrow">
            <a:avLst>
              <a:gd name="adj1" fmla="val 50000"/>
              <a:gd name="adj2" fmla="val 71249"/>
            </a:avLst>
          </a:prstGeom>
          <a:solidFill>
            <a:srgbClr val="66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E9E2-5F4D-B144-8C22-BCFD524C7D2F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The deeply inelastic </a:t>
            </a:r>
            <a: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cattering (DIS)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femtoscope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01379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2748"/>
            <a:ext cx="2729955" cy="191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C006A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3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091257"/>
              </p:ext>
            </p:extLst>
          </p:nvPr>
        </p:nvGraphicFramePr>
        <p:xfrm>
          <a:off x="3338512" y="879827"/>
          <a:ext cx="2833688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6" imgW="1485900" imgH="1511300" progId="Equation.3">
                  <p:embed/>
                </p:oleObj>
              </mc:Choice>
              <mc:Fallback>
                <p:oleObj name="Equation" r:id="rId6" imgW="1485900" imgH="151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512" y="879827"/>
                        <a:ext cx="2833688" cy="29718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1" name="Rectangle 5"/>
          <p:cNvSpPr>
            <a:spLocks/>
          </p:cNvSpPr>
          <p:nvPr/>
        </p:nvSpPr>
        <p:spPr bwMode="auto">
          <a:xfrm>
            <a:off x="6068537" y="1319851"/>
            <a:ext cx="1868649" cy="50610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base">
              <a:spcBef>
                <a:spcPts val="115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01382" name="Rectangle 6"/>
          <p:cNvSpPr>
            <a:spLocks/>
          </p:cNvSpPr>
          <p:nvPr/>
        </p:nvSpPr>
        <p:spPr bwMode="auto">
          <a:xfrm>
            <a:off x="6292025" y="2288887"/>
            <a:ext cx="2684212" cy="36741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base">
              <a:spcBef>
                <a:spcPts val="115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Measure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of inelasticity</a:t>
            </a:r>
            <a:endParaRPr lang="en-US" sz="1600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  <a:sym typeface="Comic Sans MS" charset="0"/>
            </a:endParaRPr>
          </a:p>
        </p:txBody>
      </p:sp>
      <p:sp>
        <p:nvSpPr>
          <p:cNvPr id="101383" name="Rectangle 7"/>
          <p:cNvSpPr>
            <a:spLocks/>
          </p:cNvSpPr>
          <p:nvPr/>
        </p:nvSpPr>
        <p:spPr bwMode="auto">
          <a:xfrm>
            <a:off x="5406231" y="3040944"/>
            <a:ext cx="3440124" cy="54045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base">
              <a:spcBef>
                <a:spcPts val="115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Bjorken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 variable: Measure </a:t>
            </a:r>
            <a:r>
              <a:rPr lang="en-US" sz="16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of momentum fraction of struck quark</a:t>
            </a:r>
          </a:p>
        </p:txBody>
      </p:sp>
      <p:pic>
        <p:nvPicPr>
          <p:cNvPr id="10138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5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91084"/>
            <a:ext cx="8153400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1385" name="Line 9"/>
          <p:cNvSpPr>
            <a:spLocks noChangeShapeType="1"/>
          </p:cNvSpPr>
          <p:nvPr/>
        </p:nvSpPr>
        <p:spPr bwMode="auto">
          <a:xfrm flipH="1">
            <a:off x="5024227" y="5862638"/>
            <a:ext cx="274949" cy="423862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H="1">
            <a:off x="7391400" y="5791200"/>
            <a:ext cx="0" cy="275768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3187155" y="6066968"/>
            <a:ext cx="25827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quark+anti-quark</a:t>
            </a:r>
            <a:endParaRPr lang="en-US" b="1" dirty="0">
              <a:solidFill>
                <a:srgbClr val="008000"/>
              </a:solidFill>
              <a:latin typeface="Calibri"/>
              <a:ea typeface="ＭＳ Ｐゴシック" charset="0"/>
              <a:cs typeface="Calibri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momentum distributions</a:t>
            </a:r>
            <a:endParaRPr lang="en-US" b="1" dirty="0">
              <a:solidFill>
                <a:srgbClr val="008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863379" y="5948322"/>
            <a:ext cx="30560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gluon </a:t>
            </a:r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momentum distribution</a:t>
            </a: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168087" y="6248400"/>
            <a:ext cx="290113" cy="302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8" b="1"/>
          <a:stretch/>
        </p:blipFill>
        <p:spPr bwMode="auto">
          <a:xfrm>
            <a:off x="-291966" y="3040944"/>
            <a:ext cx="2773673" cy="17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 bwMode="auto">
          <a:xfrm rot="166666">
            <a:off x="1844230" y="2881173"/>
            <a:ext cx="395075" cy="703257"/>
          </a:xfrm>
          <a:prstGeom prst="downArrow">
            <a:avLst>
              <a:gd name="adj1" fmla="val 50000"/>
              <a:gd name="adj2" fmla="val 71249"/>
            </a:avLst>
          </a:prstGeom>
          <a:solidFill>
            <a:srgbClr val="66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2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E9E2-5F4D-B144-8C22-BCFD524C7D2F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The deeply inelastic </a:t>
            </a:r>
            <a: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cattering (DIS)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femtoscope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168087" y="6248400"/>
            <a:ext cx="290113" cy="302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34" y="1027827"/>
            <a:ext cx="1790700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931" y="1518322"/>
            <a:ext cx="2558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From SLAC fixed target</a:t>
            </a:r>
          </a:p>
          <a:p>
            <a:r>
              <a:rPr lang="en-US" sz="2000" dirty="0" smtClean="0">
                <a:latin typeface="Calibri"/>
                <a:cs typeface="Calibri"/>
              </a:rPr>
              <a:t>DIS… (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  <a:cs typeface="Calibri"/>
              </a:rPr>
              <a:t>late 1960s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b="5429"/>
          <a:stretch>
            <a:fillRect/>
          </a:stretch>
        </p:blipFill>
        <p:spPr bwMode="auto">
          <a:xfrm>
            <a:off x="5299176" y="950867"/>
            <a:ext cx="3844824" cy="291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81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95" y="1390096"/>
            <a:ext cx="693981" cy="30568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50" y="3931384"/>
            <a:ext cx="241300" cy="2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170" y="3376612"/>
            <a:ext cx="446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Discovery of quasi-free point-like quarks!</a:t>
            </a:r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03170" y="3844884"/>
            <a:ext cx="3656013" cy="1604962"/>
            <a:chOff x="800100" y="4678363"/>
            <a:chExt cx="3656013" cy="1604962"/>
          </a:xfrm>
        </p:grpSpPr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" y="4678363"/>
              <a:ext cx="1108075" cy="1554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225" y="4703763"/>
              <a:ext cx="1109663" cy="155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4729163"/>
              <a:ext cx="1108075" cy="1554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35238" y="3931384"/>
            <a:ext cx="1241743" cy="124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8278" y="5204772"/>
            <a:ext cx="8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1990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3170" y="5389438"/>
            <a:ext cx="109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Friedman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6973" y="5389438"/>
            <a:ext cx="90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Kendall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1488" y="5389438"/>
            <a:ext cx="7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Taylor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92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040" y="322883"/>
            <a:ext cx="852256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  <a:sym typeface="Arial"/>
              </a:rPr>
              <a:t>Structure of matter:</a:t>
            </a:r>
            <a:r>
              <a:rPr kumimoji="0" lang="en-US" sz="3200" b="1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  <a:sym typeface="Arial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Microscopes to </a:t>
            </a:r>
            <a:r>
              <a:rPr lang="en-US" sz="3200" b="1" dirty="0" err="1" smtClean="0">
                <a:solidFill>
                  <a:srgbClr val="0000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Femtoscopes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+mn-ea"/>
              <a:cs typeface="Calibri"/>
              <a:sym typeface="Arial"/>
            </a:endParaRPr>
          </a:p>
        </p:txBody>
      </p:sp>
      <p:pic>
        <p:nvPicPr>
          <p:cNvPr id="3" name="Picture 2" descr="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0" y="1929814"/>
            <a:ext cx="2012180" cy="16397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220" y="10064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Light Microscope</a:t>
            </a:r>
          </a:p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Wave length: 380-740 nm</a:t>
            </a:r>
          </a:p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Resolution: &gt; 200 nm</a:t>
            </a:r>
            <a:endParaRPr lang="en-US" sz="1600" b="1" dirty="0">
              <a:latin typeface="Calibri"/>
              <a:ea typeface="Helvetica"/>
              <a:cs typeface="Calibri"/>
              <a:sym typeface="Helvetica"/>
            </a:endParaRPr>
          </a:p>
        </p:txBody>
      </p:sp>
      <p:pic>
        <p:nvPicPr>
          <p:cNvPr id="5" name="Picture 4" descr="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0" y="4102416"/>
            <a:ext cx="2242217" cy="2643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220" y="34774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Electron Microscope</a:t>
            </a:r>
          </a:p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Wave length: 0.002 nm (100 </a:t>
            </a:r>
            <a:r>
              <a:rPr lang="en-US" sz="1600" b="1" dirty="0" err="1" smtClean="0">
                <a:latin typeface="Calibri"/>
                <a:ea typeface="Helvetica"/>
                <a:cs typeface="Calibri"/>
                <a:sym typeface="Helvetica"/>
              </a:rPr>
              <a:t>keV</a:t>
            </a: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)</a:t>
            </a:r>
          </a:p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Resolution: &gt; 0.2 nm</a:t>
            </a:r>
            <a:endParaRPr lang="en-US" sz="1600" b="1" dirty="0">
              <a:latin typeface="Calibri"/>
              <a:ea typeface="Helvetica"/>
              <a:cs typeface="Calibri"/>
              <a:sym typeface="Helvetica"/>
            </a:endParaRPr>
          </a:p>
        </p:txBody>
      </p:sp>
      <p:pic>
        <p:nvPicPr>
          <p:cNvPr id="7" name="Picture 6" descr="2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57577" y="1913366"/>
            <a:ext cx="4266579" cy="27552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98375" y="542426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Fixed Target Particle</a:t>
            </a:r>
          </a:p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Accelerator Experiments</a:t>
            </a:r>
          </a:p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Wave length: 0.01 fm (20 </a:t>
            </a:r>
            <a:r>
              <a:rPr lang="en-US" sz="1600" b="1" dirty="0" err="1" smtClean="0">
                <a:latin typeface="Calibri"/>
                <a:ea typeface="Helvetica"/>
                <a:cs typeface="Calibri"/>
                <a:sym typeface="Helvetica"/>
              </a:rPr>
              <a:t>GeV</a:t>
            </a: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)</a:t>
            </a:r>
          </a:p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Resolution: ~ 0.1 fm</a:t>
            </a:r>
            <a:endParaRPr lang="en-US" sz="1600" b="1" dirty="0">
              <a:latin typeface="Calibri"/>
              <a:ea typeface="Helvetica"/>
              <a:cs typeface="Calibri"/>
              <a:sym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2960" y="1006484"/>
            <a:ext cx="3794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  <a:latin typeface="Calibri"/>
                <a:cs typeface="Calibri"/>
              </a:rPr>
              <a:t>SLAC,EMC,NMC,E665,BCDMS,</a:t>
            </a:r>
          </a:p>
          <a:p>
            <a:r>
              <a:rPr lang="en-US" sz="1800" b="1" dirty="0" err="1" smtClean="0">
                <a:solidFill>
                  <a:srgbClr val="008000"/>
                </a:solidFill>
                <a:latin typeface="Calibri"/>
                <a:cs typeface="Calibri"/>
              </a:rPr>
              <a:t>HERMES,JLab,COMPASS</a:t>
            </a:r>
            <a:r>
              <a:rPr lang="en-US" sz="1800" b="1" dirty="0" smtClean="0">
                <a:solidFill>
                  <a:srgbClr val="008000"/>
                </a:solidFill>
                <a:latin typeface="Calibri"/>
                <a:cs typeface="Calibri"/>
              </a:rPr>
              <a:t>…</a:t>
            </a:r>
          </a:p>
          <a:p>
            <a:r>
              <a:rPr lang="en-US" sz="1800" b="1" dirty="0" err="1" smtClean="0">
                <a:solidFill>
                  <a:srgbClr val="660066"/>
                </a:solidFill>
                <a:latin typeface="Calibri"/>
                <a:cs typeface="Calibri"/>
              </a:rPr>
              <a:t>JLab</a:t>
            </a:r>
            <a:r>
              <a:rPr lang="en-US" sz="1800" b="1" dirty="0" smtClean="0">
                <a:solidFill>
                  <a:srgbClr val="660066"/>
                </a:solidFill>
                <a:latin typeface="Calibri"/>
                <a:cs typeface="Calibri"/>
              </a:rPr>
              <a:t> 12 </a:t>
            </a:r>
            <a:r>
              <a:rPr lang="en-US" sz="1800" b="1" dirty="0" err="1" smtClean="0">
                <a:solidFill>
                  <a:srgbClr val="660066"/>
                </a:solidFill>
                <a:latin typeface="Calibri"/>
                <a:cs typeface="Calibri"/>
              </a:rPr>
              <a:t>GeV</a:t>
            </a:r>
            <a:endParaRPr lang="en-US" sz="1800" b="1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1185">
            <a:off x="4834095" y="2663733"/>
            <a:ext cx="5775474" cy="24583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33773" y="554578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Collider Experiments</a:t>
            </a:r>
          </a:p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Wave Length: 0.0001 fm </a:t>
            </a:r>
          </a:p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(10 </a:t>
            </a:r>
            <a:r>
              <a:rPr lang="en-US" sz="1600" b="1" dirty="0" err="1" smtClean="0">
                <a:latin typeface="Calibri"/>
                <a:ea typeface="Helvetica"/>
                <a:cs typeface="Calibri"/>
                <a:sym typeface="Helvetica"/>
              </a:rPr>
              <a:t>GeV</a:t>
            </a: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 + 100 </a:t>
            </a:r>
            <a:r>
              <a:rPr lang="en-US" sz="1600" b="1" dirty="0" err="1" smtClean="0">
                <a:latin typeface="Calibri"/>
                <a:ea typeface="Helvetica"/>
                <a:cs typeface="Calibri"/>
                <a:sym typeface="Helvetica"/>
              </a:rPr>
              <a:t>GeV</a:t>
            </a: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)</a:t>
            </a:r>
          </a:p>
          <a:p>
            <a:pPr marL="0" marR="0" lvl="0" defTabSz="457200">
              <a:defRPr sz="1800">
                <a:uFillTx/>
              </a:defRPr>
            </a:pPr>
            <a:r>
              <a:rPr lang="en-US" sz="1600" b="1" dirty="0" smtClean="0">
                <a:latin typeface="Calibri"/>
                <a:ea typeface="Helvetica"/>
                <a:cs typeface="Calibri"/>
                <a:sym typeface="Helvetica"/>
              </a:rPr>
              <a:t>Resolution:  0.01-0.001 fm</a:t>
            </a:r>
            <a:endParaRPr lang="en-US" sz="1600" b="1" dirty="0">
              <a:latin typeface="Calibri"/>
              <a:ea typeface="Helvetica"/>
              <a:cs typeface="Calibri"/>
              <a:sym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70375" y="4530125"/>
            <a:ext cx="9361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  <a:sym typeface="Arial"/>
              </a:rPr>
              <a:t>HERA,</a:t>
            </a:r>
          </a:p>
          <a:p>
            <a:pPr marL="40639" marR="40639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err="1" smtClean="0">
                <a:solidFill>
                  <a:srgbClr val="660066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EIC,LHeC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660066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+mn-ea"/>
              <a:cs typeface="Calibri"/>
              <a:sym typeface="Arial"/>
            </a:endParaRPr>
          </a:p>
        </p:txBody>
      </p:sp>
      <p:pic>
        <p:nvPicPr>
          <p:cNvPr id="13" name="Picture 12"/>
          <p:cNvPicPr>
            <a:picLocks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60" y="1720309"/>
            <a:ext cx="2404024" cy="217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C006A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E9E2-5F4D-B144-8C22-BCFD524C7D2F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The deeply inelastic </a:t>
            </a:r>
            <a: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cattering (DIS)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femtoscope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168087" y="6248400"/>
            <a:ext cx="290113" cy="302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7882" y="1483058"/>
            <a:ext cx="3465850" cy="49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7" y="1483058"/>
            <a:ext cx="1340114" cy="167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7" y="3027400"/>
            <a:ext cx="1340114" cy="167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7" y="4698978"/>
            <a:ext cx="1214274" cy="15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3902" y="958334"/>
            <a:ext cx="4381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…to the HERA DIS collider (1990s)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773675" y="5138938"/>
            <a:ext cx="598529" cy="2335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1574" y="4698978"/>
            <a:ext cx="76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SLAC </a:t>
            </a:r>
          </a:p>
          <a:p>
            <a:r>
              <a:rPr lang="en-US" b="1" dirty="0" err="1" smtClean="0">
                <a:solidFill>
                  <a:srgbClr val="008000"/>
                </a:solidFill>
                <a:latin typeface="Calibri"/>
                <a:cs typeface="Calibri"/>
              </a:rPr>
              <a:t>expts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2426343" y="4921802"/>
            <a:ext cx="481744" cy="2317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6880" r="5273" b="4040"/>
          <a:stretch/>
        </p:blipFill>
        <p:spPr bwMode="auto">
          <a:xfrm>
            <a:off x="5459277" y="2174282"/>
            <a:ext cx="3188381" cy="319824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2" name="Down Arrow 21"/>
          <p:cNvSpPr/>
          <p:nvPr/>
        </p:nvSpPr>
        <p:spPr bwMode="auto">
          <a:xfrm>
            <a:off x="6223996" y="2559929"/>
            <a:ext cx="219469" cy="2812597"/>
          </a:xfrm>
          <a:prstGeom prst="downArrow">
            <a:avLst/>
          </a:prstGeom>
          <a:solidFill>
            <a:srgbClr val="660066"/>
          </a:solidFill>
          <a:ln w="952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59277" y="5372526"/>
            <a:ext cx="363993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The proton at high energies</a:t>
            </a:r>
          </a:p>
          <a:p>
            <a:r>
              <a:rPr lang="en-US" sz="2400" dirty="0" smtClean="0">
                <a:latin typeface="Calibri"/>
                <a:cs typeface="Calibri"/>
              </a:rPr>
              <a:t>(small x) is dominated </a:t>
            </a:r>
          </a:p>
          <a:p>
            <a:r>
              <a:rPr lang="en-US" sz="2400" dirty="0" smtClean="0">
                <a:latin typeface="Calibri"/>
                <a:cs typeface="Calibri"/>
              </a:rPr>
              <a:t>by glue!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781" y="893871"/>
            <a:ext cx="1315368" cy="131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282493" y="1143000"/>
            <a:ext cx="1771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Gluons and </a:t>
            </a:r>
          </a:p>
          <a:p>
            <a:r>
              <a:rPr lang="en-US" sz="2400" dirty="0" smtClean="0">
                <a:latin typeface="Calibri"/>
                <a:cs typeface="Calibri"/>
              </a:rPr>
              <a:t>“sea” quarks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54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23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Perturbative</a:t>
            </a:r>
            <a:r>
              <a:rPr lang="en-US" sz="3200" b="1" dirty="0" smtClean="0">
                <a:solidFill>
                  <a:srgbClr val="0000FF"/>
                </a:solidFill>
              </a:rPr>
              <a:t> QCD: now benchmark for new physics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3915"/>
            <a:ext cx="3465850" cy="49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Screen shot 2013-02-09 at 3.52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56" y="1457461"/>
            <a:ext cx="5839244" cy="4054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278" y="1134295"/>
            <a:ext cx="3277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Structure functions measured at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 HERA electron-proton collider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0884" y="1163156"/>
            <a:ext cx="5609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Jet cross-sections: proton-proton collisions (RHIC &amp;LHC)</a:t>
            </a:r>
          </a:p>
          <a:p>
            <a:r>
              <a:rPr lang="en-US" b="1" dirty="0">
                <a:solidFill>
                  <a:srgbClr val="008000"/>
                </a:solidFill>
              </a:rPr>
              <a:t>a</a:t>
            </a:r>
            <a:r>
              <a:rPr lang="en-US" b="1" dirty="0" smtClean="0">
                <a:solidFill>
                  <a:srgbClr val="008000"/>
                </a:solidFill>
              </a:rPr>
              <a:t>nd proton-antiproton collisions at </a:t>
            </a:r>
            <a:r>
              <a:rPr lang="en-US" b="1" dirty="0" err="1" smtClean="0">
                <a:solidFill>
                  <a:srgbClr val="008000"/>
                </a:solidFill>
              </a:rPr>
              <a:t>Fermilab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620003" y="3535423"/>
            <a:ext cx="845847" cy="5194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65850" y="5526805"/>
            <a:ext cx="55066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 large momenta, the weak QCD coupling</a:t>
            </a:r>
          </a:p>
          <a:p>
            <a:r>
              <a:rPr lang="en-US" sz="2400" dirty="0" smtClean="0"/>
              <a:t> (asymptotic freedom!) enables 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ystematic computations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258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lczek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940" y="813901"/>
            <a:ext cx="7091419" cy="3581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940" y="4254577"/>
            <a:ext cx="6985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F. </a:t>
            </a:r>
            <a:r>
              <a:rPr lang="en-US" sz="2000" b="1" dirty="0" err="1" smtClean="0">
                <a:solidFill>
                  <a:srgbClr val="008000"/>
                </a:solidFill>
              </a:rPr>
              <a:t>Wilczek</a:t>
            </a:r>
            <a:r>
              <a:rPr lang="en-US" sz="2000" b="1" dirty="0" smtClean="0">
                <a:solidFill>
                  <a:srgbClr val="008000"/>
                </a:solidFill>
              </a:rPr>
              <a:t> , “Quarks (and Glue) at the Frontiers of Knowledge”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Talk at Quark Matter 2014 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4059" y="5016341"/>
            <a:ext cx="26342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Are we done ?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7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85" y="269894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Act 3. Frontiers of our ignorance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153259" y="55811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 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8163" y="4495530"/>
            <a:ext cx="8071440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0066"/>
              </a:buClr>
              <a:buFont typeface="Wingdings" charset="2"/>
              <a:buChar char="v"/>
            </a:pPr>
            <a:endParaRPr lang="en-US" sz="2000" dirty="0"/>
          </a:p>
          <a:p>
            <a:pPr marL="342900" indent="-342900">
              <a:buClr>
                <a:srgbClr val="660066"/>
              </a:buClr>
              <a:buFont typeface="Wingdings" charset="2"/>
              <a:buChar char="v"/>
            </a:pPr>
            <a:r>
              <a:rPr lang="en-US" sz="2000" dirty="0" err="1" smtClean="0"/>
              <a:t>Perturbative</a:t>
            </a:r>
            <a:r>
              <a:rPr lang="en-US" sz="2000" dirty="0" smtClean="0"/>
              <a:t> QCD describes only a small part of the total cross-section</a:t>
            </a:r>
          </a:p>
          <a:p>
            <a:pPr marL="342900" indent="-342900">
              <a:buClr>
                <a:srgbClr val="660066"/>
              </a:buClr>
              <a:buFont typeface="Wingdings" charset="2"/>
              <a:buChar char="v"/>
            </a:pPr>
            <a:endParaRPr lang="en-US" sz="2000" dirty="0"/>
          </a:p>
          <a:p>
            <a:pPr marL="342900" indent="-342900">
              <a:buClr>
                <a:srgbClr val="660066"/>
              </a:buClr>
              <a:buFont typeface="Wingdings" charset="2"/>
              <a:buChar char="v"/>
            </a:pPr>
            <a:r>
              <a:rPr lang="en-US" sz="2000" dirty="0" smtClean="0"/>
              <a:t>Lattice QCD is of very limited utility in describing scattering</a:t>
            </a:r>
          </a:p>
          <a:p>
            <a:pPr marL="342900" indent="-342900">
              <a:buClr>
                <a:srgbClr val="660066"/>
              </a:buClr>
              <a:buFont typeface="Wingdings" charset="2"/>
              <a:buChar char="v"/>
            </a:pPr>
            <a:endParaRPr lang="en-US" sz="2000" dirty="0"/>
          </a:p>
          <a:p>
            <a:pPr marL="342900" indent="-342900">
              <a:buClr>
                <a:srgbClr val="660066"/>
              </a:buClr>
              <a:buFont typeface="Wingdings" charset="2"/>
              <a:buChar char="v"/>
            </a:pPr>
            <a:r>
              <a:rPr lang="en-US" sz="2000" dirty="0" smtClean="0"/>
              <a:t>Effective theories: how do quark and gluon degrees organize themselves</a:t>
            </a:r>
          </a:p>
          <a:p>
            <a:r>
              <a:rPr lang="en-US" sz="2000" dirty="0" smtClean="0"/>
              <a:t>      to describe the bulk of the cross-section ?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9315" y="265727"/>
            <a:ext cx="627347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Scattering in the strong interactions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259" y="850503"/>
            <a:ext cx="44450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06951" y="4380559"/>
            <a:ext cx="1481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arXiv:1708.01527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20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747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W</a:t>
            </a:r>
            <a:r>
              <a:rPr lang="en-US" sz="3200" b="1" dirty="0" smtClean="0">
                <a:solidFill>
                  <a:srgbClr val="0000FF"/>
                </a:solidFill>
              </a:rPr>
              <a:t>hat does the proton look like 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13" y="1478111"/>
            <a:ext cx="7555172" cy="5025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6091" y="991081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Static pictures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8292" y="885584"/>
            <a:ext cx="1731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G</a:t>
            </a:r>
            <a:r>
              <a:rPr lang="en-US" b="1" dirty="0" smtClean="0">
                <a:solidFill>
                  <a:srgbClr val="008000"/>
                </a:solidFill>
              </a:rPr>
              <a:t>lue dominated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boosted proton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97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6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The boosted proton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63" y="1525306"/>
            <a:ext cx="4956098" cy="129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723" y="2822557"/>
            <a:ext cx="4558638" cy="131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340075" y="1677587"/>
            <a:ext cx="3454855" cy="268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640" rIns="90000" bIns="45000"/>
          <a:lstStyle/>
          <a:p>
            <a:pPr algn="ctr">
              <a:defRPr/>
            </a:pPr>
            <a:r>
              <a:rPr lang="en-US" sz="2000" b="1" kern="1200" dirty="0" smtClean="0">
                <a:solidFill>
                  <a:srgbClr val="008000"/>
                </a:solidFill>
              </a:rPr>
              <a:t>Low Energy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o</a:t>
            </a:r>
            <a:r>
              <a:rPr lang="en-US" sz="2000" b="1" kern="1200" dirty="0" smtClean="0">
                <a:solidFill>
                  <a:srgbClr val="008000"/>
                </a:solidFill>
              </a:rPr>
              <a:t>r large x</a:t>
            </a:r>
          </a:p>
          <a:p>
            <a:pPr algn="ctr">
              <a:defRPr/>
            </a:pPr>
            <a:endParaRPr lang="en-US" sz="2000" kern="1200" dirty="0" smtClean="0">
              <a:solidFill>
                <a:srgbClr val="0084D1"/>
              </a:solidFill>
            </a:endParaRPr>
          </a:p>
          <a:p>
            <a:pPr algn="ctr">
              <a:defRPr/>
            </a:pPr>
            <a:endParaRPr lang="en-US" sz="2000" kern="1200" dirty="0" smtClean="0">
              <a:solidFill>
                <a:srgbClr val="0084D1"/>
              </a:solidFill>
            </a:endParaRPr>
          </a:p>
          <a:p>
            <a:pPr algn="ctr">
              <a:defRPr/>
            </a:pPr>
            <a:endParaRPr lang="en-US" sz="2000" kern="1200" dirty="0" smtClean="0">
              <a:solidFill>
                <a:srgbClr val="0084D1"/>
              </a:solidFill>
            </a:endParaRPr>
          </a:p>
          <a:p>
            <a:pPr algn="ctr">
              <a:defRPr/>
            </a:pPr>
            <a:r>
              <a:rPr lang="en-US" sz="2000" b="1" kern="1200" dirty="0" smtClean="0">
                <a:solidFill>
                  <a:srgbClr val="008000"/>
                </a:solidFill>
              </a:rPr>
              <a:t>High Energy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</a:rPr>
              <a:t>o</a:t>
            </a:r>
            <a:r>
              <a:rPr lang="en-US" sz="2000" b="1" kern="1200" dirty="0" smtClean="0">
                <a:solidFill>
                  <a:srgbClr val="008000"/>
                </a:solidFill>
              </a:rPr>
              <a:t>r small x</a:t>
            </a:r>
          </a:p>
        </p:txBody>
      </p:sp>
      <p:pic>
        <p:nvPicPr>
          <p:cNvPr id="7" name="Picture 6" descr="dum2.png"/>
          <p:cNvPicPr>
            <a:picLocks noChangeAspect="1"/>
          </p:cNvPicPr>
          <p:nvPr/>
        </p:nvPicPr>
        <p:blipFill>
          <a:blip r:embed="rId4"/>
          <a:srcRect l="4813" t="4633" r="6534"/>
          <a:stretch>
            <a:fillRect/>
          </a:stretch>
        </p:blipFill>
        <p:spPr>
          <a:xfrm>
            <a:off x="5021123" y="4364675"/>
            <a:ext cx="3413218" cy="23780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1421" y="436467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/>
              <a:t>Wee </a:t>
            </a:r>
            <a:r>
              <a:rPr lang="en-US" sz="2000" b="1" dirty="0" err="1" smtClean="0"/>
              <a:t>parton</a:t>
            </a:r>
            <a:r>
              <a:rPr lang="en-US" sz="2000" b="1" dirty="0" smtClean="0"/>
              <a:t> fluctuations time dilated on strong interaction time scales</a:t>
            </a:r>
          </a:p>
          <a:p>
            <a:endParaRPr lang="en-US" sz="1000" b="1" dirty="0"/>
          </a:p>
          <a:p>
            <a:r>
              <a:rPr lang="en-US" sz="2000" b="1" dirty="0" smtClean="0"/>
              <a:t>Long lived gluons can radiate further small x </a:t>
            </a:r>
            <a:r>
              <a:rPr lang="en-US" sz="2000" b="1" dirty="0"/>
              <a:t>g</a:t>
            </a:r>
            <a:r>
              <a:rPr lang="en-US" sz="2000" b="1" dirty="0" smtClean="0"/>
              <a:t>luons…</a:t>
            </a:r>
          </a:p>
          <a:p>
            <a:endParaRPr lang="en-US" sz="1000" b="1" dirty="0"/>
          </a:p>
          <a:p>
            <a:r>
              <a:rPr lang="en-US" sz="2000" b="1" dirty="0" smtClean="0"/>
              <a:t>Is the proton a runaway popcorn machine at high energies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88" y="990810"/>
            <a:ext cx="8319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 QCD, the proton is made up of quanta that fluctuate in and out of existence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136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The boosted proton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903" y="1143000"/>
            <a:ext cx="6770764" cy="50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747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B</a:t>
            </a:r>
            <a:r>
              <a:rPr lang="en-US" sz="3200" b="1" dirty="0" smtClean="0">
                <a:solidFill>
                  <a:srgbClr val="0000FF"/>
                </a:solidFill>
              </a:rPr>
              <a:t>oosted protons: classical coherence from quantum fluctuations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4865" y="1977608"/>
            <a:ext cx="3118090" cy="2718412"/>
            <a:chOff x="3165527" y="3805226"/>
            <a:chExt cx="2827282" cy="239501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65527" y="3805226"/>
              <a:ext cx="2387600" cy="2278063"/>
            </a:xfrm>
            <a:prstGeom prst="rect">
              <a:avLst/>
            </a:prstGeom>
            <a:noFill/>
          </p:spPr>
        </p:pic>
        <p:cxnSp>
          <p:nvCxnSpPr>
            <p:cNvPr id="6" name="Straight Arrow Connector 5"/>
            <p:cNvCxnSpPr/>
            <p:nvPr/>
          </p:nvCxnSpPr>
          <p:spPr bwMode="auto">
            <a:xfrm rot="16200000" flipH="1">
              <a:off x="4655002" y="5397373"/>
              <a:ext cx="316770" cy="90811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5267447" y="5826807"/>
              <a:ext cx="725362" cy="373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kern="1200" dirty="0" smtClean="0"/>
                <a:t>1/Q</a:t>
              </a:r>
              <a:r>
                <a:rPr lang="en-US" sz="2400" b="1" kern="1200" baseline="-25000" dirty="0" smtClean="0"/>
                <a:t>S</a:t>
              </a:r>
              <a:r>
                <a:rPr lang="en-US" sz="2400" b="1" kern="1200" baseline="30000" dirty="0" smtClean="0"/>
                <a:t>2</a:t>
              </a:r>
              <a:endParaRPr lang="en-US" sz="2400" b="1" kern="1200" baseline="30000" dirty="0"/>
            </a:p>
          </p:txBody>
        </p:sp>
        <p:sp>
          <p:nvSpPr>
            <p:cNvPr id="8" name="Donut 7"/>
            <p:cNvSpPr/>
            <p:nvPr/>
          </p:nvSpPr>
          <p:spPr bwMode="auto">
            <a:xfrm>
              <a:off x="4135037" y="5483840"/>
              <a:ext cx="372731" cy="367592"/>
            </a:xfrm>
            <a:prstGeom prst="don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kern="1200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9538" y="1159811"/>
            <a:ext cx="3522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Emergent dynamical saturation </a:t>
            </a:r>
          </a:p>
          <a:p>
            <a:r>
              <a:rPr lang="en-US" sz="2000" b="1" dirty="0"/>
              <a:t>s</a:t>
            </a:r>
            <a:r>
              <a:rPr lang="en-US" sz="2000" b="1" dirty="0" smtClean="0"/>
              <a:t>cale grows with energy</a:t>
            </a:r>
            <a:endParaRPr lang="en-US" sz="20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4109998" y="1520693"/>
            <a:ext cx="4455141" cy="3436446"/>
            <a:chOff x="1366838" y="855663"/>
            <a:chExt cx="8323262" cy="6551612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100" y="1870075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50" y="2390775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2903538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4" name="Line 4"/>
            <p:cNvSpPr>
              <a:spLocks noChangeShapeType="1"/>
            </p:cNvSpPr>
            <p:nvPr/>
          </p:nvSpPr>
          <p:spPr bwMode="auto">
            <a:xfrm flipH="1">
              <a:off x="2628900" y="2947988"/>
              <a:ext cx="4672013" cy="1682750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1200">
                <a:cs typeface="WenQuanYi Micro Hei" charset="0"/>
              </a:endParaRPr>
            </a:p>
          </p:txBody>
        </p:sp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1905000" y="1447800"/>
              <a:ext cx="741363" cy="5786438"/>
            </a:xfrm>
            <a:prstGeom prst="rect">
              <a:avLst/>
            </a:prstGeom>
            <a:solidFill>
              <a:srgbClr val="999999"/>
            </a:solidFill>
            <a:ln w="9525">
              <a:solidFill>
                <a:srgbClr val="999999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1200">
                <a:cs typeface="WenQuanYi Micro Hei" charset="0"/>
              </a:endParaRPr>
            </a:p>
          </p:txBody>
        </p:sp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200" y="5918200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875" y="5905500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975" y="5900738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4576763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50" y="4283075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088" y="3913188"/>
              <a:ext cx="1223962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1901825" y="7232650"/>
              <a:ext cx="5826125" cy="158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1200">
                <a:cs typeface="WenQuanYi Micro Hei" charset="0"/>
              </a:endParaRPr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 flipV="1">
              <a:off x="1901825" y="855663"/>
              <a:ext cx="1588" cy="6396037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1200">
                <a:cs typeface="WenQuanYi Micro Hei" charset="0"/>
              </a:endParaRPr>
            </a:p>
          </p:txBody>
        </p:sp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563" y="6970713"/>
              <a:ext cx="1217612" cy="436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 rot="20400000">
              <a:off x="3290888" y="1841500"/>
              <a:ext cx="2087562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4000"/>
                </a:lnSpc>
                <a:defRPr/>
              </a:pPr>
              <a:r>
                <a:rPr lang="en-US" i="1" kern="1200" smtClean="0">
                  <a:solidFill>
                    <a:srgbClr val="800000"/>
                  </a:solidFill>
                  <a:latin typeface="Lucida Handwrit" charset="0"/>
                </a:rPr>
                <a:t>Saturation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 rot="16200000">
              <a:off x="6915151" y="5133181"/>
              <a:ext cx="1008062" cy="471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4000"/>
                </a:lnSpc>
                <a:defRPr/>
              </a:pPr>
              <a:r>
                <a:rPr lang="en-US" kern="1200" dirty="0" smtClean="0">
                  <a:latin typeface="Lucida Handwrit" charset="0"/>
                </a:rPr>
                <a:t>BFKL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7708899" y="5856596"/>
              <a:ext cx="1289050" cy="471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4000"/>
                </a:lnSpc>
                <a:defRPr/>
              </a:pPr>
              <a:r>
                <a:rPr lang="en-US" kern="1200" dirty="0" smtClean="0">
                  <a:latin typeface="Lucida Handwrit" charset="0"/>
                </a:rPr>
                <a:t>DGLAP</a:t>
              </a: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7183438" y="6483350"/>
              <a:ext cx="1371600" cy="1588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1200">
                <a:cs typeface="WenQuanYi Micro Hei" charset="0"/>
              </a:endParaRPr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 flipV="1">
              <a:off x="7183438" y="5334000"/>
              <a:ext cx="1587" cy="1146175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1200">
                <a:cs typeface="WenQuanYi Micro Hei" charset="0"/>
              </a:endParaRPr>
            </a:p>
          </p:txBody>
        </p:sp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838" y="2466975"/>
              <a:ext cx="355600" cy="290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6488" y="2481263"/>
              <a:ext cx="2233612" cy="72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3" name="Rectangle 32"/>
          <p:cNvSpPr/>
          <p:nvPr/>
        </p:nvSpPr>
        <p:spPr>
          <a:xfrm>
            <a:off x="0" y="4935323"/>
            <a:ext cx="926874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2000" b="1" dirty="0" smtClean="0">
                <a:solidFill>
                  <a:srgbClr val="660066"/>
                </a:solidFill>
              </a:rPr>
              <a:t>How does this happen? What are the right degrees of freedom?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Ø"/>
            </a:pPr>
            <a:endParaRPr lang="en-US" sz="800" b="1" dirty="0" smtClean="0">
              <a:solidFill>
                <a:srgbClr val="660066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2000" b="1" dirty="0" smtClean="0">
                <a:solidFill>
                  <a:srgbClr val="660066"/>
                </a:solidFill>
              </a:rPr>
              <a:t>How do correlation functions of  these evolve?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Ø"/>
            </a:pPr>
            <a:endParaRPr lang="en-US" sz="800" b="1" dirty="0" smtClean="0">
              <a:solidFill>
                <a:srgbClr val="660066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2000" b="1" dirty="0" smtClean="0">
                <a:solidFill>
                  <a:srgbClr val="660066"/>
                </a:solidFill>
              </a:rPr>
              <a:t>Is there a universal fixed point  for  RG evolution? Does the coupling run with Q</a:t>
            </a:r>
            <a:r>
              <a:rPr lang="en-US" sz="2000" b="1" baseline="-25000" dirty="0" smtClean="0">
                <a:solidFill>
                  <a:srgbClr val="660066"/>
                </a:solidFill>
              </a:rPr>
              <a:t>s</a:t>
            </a:r>
            <a:r>
              <a:rPr lang="en-US" sz="2000" b="1" baseline="30000" dirty="0" smtClean="0">
                <a:solidFill>
                  <a:srgbClr val="660066"/>
                </a:solidFill>
              </a:rPr>
              <a:t>2 </a:t>
            </a:r>
            <a:r>
              <a:rPr lang="en-US" sz="2000" b="1" dirty="0" smtClean="0">
                <a:solidFill>
                  <a:srgbClr val="660066"/>
                </a:solidFill>
              </a:rPr>
              <a:t>?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Ø"/>
            </a:pPr>
            <a:endParaRPr lang="en-US" sz="800" b="1" dirty="0" smtClean="0">
              <a:solidFill>
                <a:srgbClr val="660066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en-US" sz="2000" b="1" dirty="0" smtClean="0">
                <a:solidFill>
                  <a:srgbClr val="660066"/>
                </a:solidFill>
              </a:rPr>
              <a:t>How does saturation transition to chiral symmetry breaking and confinement?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01895" y="1159811"/>
            <a:ext cx="4022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Powerful ``</a:t>
            </a:r>
            <a:r>
              <a:rPr lang="en-US" sz="2000" b="1" dirty="0" err="1" smtClean="0"/>
              <a:t>Wilsonian</a:t>
            </a:r>
            <a:r>
              <a:rPr lang="en-US" sz="2000" b="1" dirty="0" smtClean="0"/>
              <a:t>” RG equations</a:t>
            </a:r>
          </a:p>
          <a:p>
            <a:r>
              <a:rPr lang="en-US" sz="2000" b="1" dirty="0"/>
              <a:t>d</a:t>
            </a:r>
            <a:r>
              <a:rPr lang="en-US" sz="2000" b="1" dirty="0" smtClean="0"/>
              <a:t>escribe evolution in this landscape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941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65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Many-body high energy QCD: a new frontier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4553" y="1070415"/>
            <a:ext cx="5489968" cy="4293316"/>
            <a:chOff x="1964660" y="2899205"/>
            <a:chExt cx="5489968" cy="4293316"/>
          </a:xfrm>
        </p:grpSpPr>
        <p:grpSp>
          <p:nvGrpSpPr>
            <p:cNvPr id="5" name="Group 4"/>
            <p:cNvGrpSpPr/>
            <p:nvPr/>
          </p:nvGrpSpPr>
          <p:grpSpPr>
            <a:xfrm>
              <a:off x="2333991" y="2899205"/>
              <a:ext cx="5120637" cy="4293316"/>
              <a:chOff x="2333991" y="1460532"/>
              <a:chExt cx="5120637" cy="4293316"/>
            </a:xfrm>
          </p:grpSpPr>
          <p:pic>
            <p:nvPicPr>
              <p:cNvPr id="7" name="Picture 6" descr="CGCplot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33991" y="1460532"/>
                <a:ext cx="5120637" cy="3956049"/>
              </a:xfrm>
              <a:prstGeom prst="rect">
                <a:avLst/>
              </a:prstGeom>
              <a:noFill/>
            </p:spPr>
          </p:pic>
          <p:sp>
            <p:nvSpPr>
              <p:cNvPr id="8" name="TextBox 7"/>
              <p:cNvSpPr txBox="1"/>
              <p:nvPr/>
            </p:nvSpPr>
            <p:spPr>
              <a:xfrm rot="858104">
                <a:off x="2857646" y="5259986"/>
                <a:ext cx="12125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kern="1200" dirty="0" smtClean="0">
                    <a:solidFill>
                      <a:srgbClr val="008000"/>
                    </a:solidFill>
                  </a:rPr>
                  <a:t>nuclear size</a:t>
                </a:r>
                <a:endParaRPr lang="en-US" sz="1400" b="1" kern="12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21308514">
                <a:off x="5494336" y="5446071"/>
                <a:ext cx="7734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kern="1200" dirty="0" smtClean="0">
                    <a:solidFill>
                      <a:srgbClr val="008000"/>
                    </a:solidFill>
                  </a:rPr>
                  <a:t>energy</a:t>
                </a:r>
                <a:endParaRPr lang="en-US" sz="1400" b="1" kern="12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16200000">
              <a:off x="1619598" y="4495560"/>
              <a:ext cx="105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kern="1200" dirty="0" smtClean="0"/>
                <a:t>r</a:t>
              </a:r>
              <a:r>
                <a:rPr lang="en-US" sz="1400" b="1" kern="1200" dirty="0" smtClean="0">
                  <a:solidFill>
                    <a:srgbClr val="008000"/>
                  </a:solidFill>
                </a:rPr>
                <a:t>esolution</a:t>
              </a:r>
              <a:endParaRPr lang="en-US" sz="1400" b="1" kern="120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10" name="Content Placeholder 3" descr="mcl_v.eps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5" b="-6195"/>
          <a:stretch>
            <a:fillRect/>
          </a:stretch>
        </p:blipFill>
        <p:spPr>
          <a:xfrm>
            <a:off x="6108601" y="1706452"/>
            <a:ext cx="2827497" cy="19104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42278" y="1190865"/>
            <a:ext cx="3201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 </a:t>
            </a:r>
            <a:r>
              <a:rPr lang="en-US" sz="2000" kern="1200" dirty="0" smtClean="0"/>
              <a:t>A</a:t>
            </a:r>
            <a:r>
              <a:rPr lang="en-US" sz="2000" kern="1200" baseline="30000" dirty="0" smtClean="0"/>
              <a:t>1/3</a:t>
            </a:r>
            <a:r>
              <a:rPr lang="en-US" sz="2000" kern="1200" dirty="0" smtClean="0"/>
              <a:t> </a:t>
            </a:r>
            <a:r>
              <a:rPr lang="en-US" sz="2000" dirty="0" smtClean="0"/>
              <a:t>enhancement</a:t>
            </a:r>
          </a:p>
          <a:p>
            <a:r>
              <a:rPr lang="en-US" sz="2000" dirty="0"/>
              <a:t>o</a:t>
            </a:r>
            <a:r>
              <a:rPr lang="en-US" sz="2000" kern="1200" dirty="0" smtClean="0"/>
              <a:t>f saturation scale </a:t>
            </a:r>
            <a:r>
              <a:rPr lang="en-US" sz="2000" dirty="0" smtClean="0"/>
              <a:t>in nuclei</a:t>
            </a:r>
            <a:endParaRPr lang="en-US" sz="2000" kern="12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457200" y="5322642"/>
            <a:ext cx="7951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1200" dirty="0" smtClean="0">
                <a:solidFill>
                  <a:srgbClr val="660066"/>
                </a:solidFill>
                <a:latin typeface="Calibri"/>
                <a:cs typeface="Calibri"/>
              </a:rPr>
              <a:t>Dynamically generated semi-hard “saturation scale” opens window for</a:t>
            </a:r>
          </a:p>
          <a:p>
            <a:r>
              <a:rPr lang="en-US" sz="2000" b="1" kern="1200" dirty="0" smtClean="0">
                <a:solidFill>
                  <a:srgbClr val="660066"/>
                </a:solidFill>
                <a:latin typeface="Calibri"/>
                <a:cs typeface="Calibri"/>
              </a:rPr>
              <a:t>systematic weak coupling study of non-</a:t>
            </a:r>
            <a:r>
              <a:rPr lang="en-US" sz="2000" b="1" kern="1200" dirty="0" err="1" smtClean="0">
                <a:solidFill>
                  <a:srgbClr val="660066"/>
                </a:solidFill>
                <a:latin typeface="Calibri"/>
                <a:cs typeface="Calibri"/>
              </a:rPr>
              <a:t>perturbative</a:t>
            </a:r>
            <a:r>
              <a:rPr lang="en-US" sz="2000" b="1" kern="1200" dirty="0" smtClean="0">
                <a:solidFill>
                  <a:srgbClr val="660066"/>
                </a:solidFill>
                <a:latin typeface="Calibri"/>
                <a:cs typeface="Calibri"/>
              </a:rPr>
              <a:t> dynamics</a:t>
            </a:r>
          </a:p>
          <a:p>
            <a:endParaRPr lang="en-US" sz="2000" b="1" dirty="0">
              <a:solidFill>
                <a:srgbClr val="660066"/>
              </a:solidFill>
              <a:latin typeface="Calibri"/>
              <a:cs typeface="Calibri"/>
            </a:endParaRPr>
          </a:p>
          <a:p>
            <a:r>
              <a:rPr lang="en-US" sz="2000" b="1" kern="1200" dirty="0" smtClean="0">
                <a:solidFill>
                  <a:srgbClr val="660066"/>
                </a:solidFill>
                <a:latin typeface="Calibri"/>
                <a:cs typeface="Calibri"/>
              </a:rPr>
              <a:t>Can we sneak up on confining dynamics “through the back door” ?</a:t>
            </a:r>
            <a:endParaRPr lang="en-US" sz="2000" b="1" kern="1200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  <p:pic>
        <p:nvPicPr>
          <p:cNvPr id="16" name="Bild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514" y="3000440"/>
            <a:ext cx="843711" cy="1232944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24" y="4351337"/>
            <a:ext cx="2027767" cy="3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0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650" y="47061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Science case for an EIC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col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62" y="1968660"/>
            <a:ext cx="6571965" cy="334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6843" y="5374889"/>
            <a:ext cx="67940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A study of origins in four acts</a:t>
            </a:r>
            <a:r>
              <a:rPr lang="en-US" sz="2400" b="1" dirty="0" smtClean="0"/>
              <a:t>: </a:t>
            </a:r>
          </a:p>
          <a:p>
            <a:r>
              <a:rPr lang="en-US" sz="2400" dirty="0" smtClean="0"/>
              <a:t>the essential mystery, what we know, </a:t>
            </a:r>
          </a:p>
          <a:p>
            <a:r>
              <a:rPr lang="en-US" sz="2400" dirty="0" smtClean="0"/>
              <a:t>what we would like to know, and…how to get there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354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The proton’s spin puzzle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003"/>
            <a:ext cx="9144000" cy="2434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3383199"/>
            <a:ext cx="2571121" cy="25795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8133" y="3742267"/>
            <a:ext cx="5480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Fixed target deep inelastic scattering experiments</a:t>
            </a:r>
          </a:p>
          <a:p>
            <a:r>
              <a:rPr lang="en-US" sz="2000" b="1" dirty="0"/>
              <a:t>s</a:t>
            </a:r>
            <a:r>
              <a:rPr lang="en-US" sz="2000" b="1" dirty="0" smtClean="0"/>
              <a:t>howed that quarks carry only about </a:t>
            </a:r>
          </a:p>
          <a:p>
            <a:r>
              <a:rPr lang="en-US" sz="2000" b="1" dirty="0" smtClean="0">
                <a:solidFill>
                  <a:srgbClr val="660066"/>
                </a:solidFill>
              </a:rPr>
              <a:t>30% of the proton’s spin </a:t>
            </a:r>
          </a:p>
          <a:p>
            <a:endParaRPr lang="en-US" sz="2000" b="1" dirty="0"/>
          </a:p>
          <a:p>
            <a:r>
              <a:rPr lang="en-US" sz="2000" b="1" dirty="0" smtClean="0"/>
              <a:t>“Spin crisis” – a failure of the quark model</a:t>
            </a:r>
          </a:p>
          <a:p>
            <a:r>
              <a:rPr lang="en-US" sz="2000" b="1" dirty="0"/>
              <a:t>p</a:t>
            </a:r>
            <a:r>
              <a:rPr lang="en-US" sz="2000" b="1" dirty="0" smtClean="0"/>
              <a:t>icture of three relativistic “constituent” quarks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4400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The proton’s spin puzzle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469"/>
            <a:ext cx="9144000" cy="2434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3199"/>
            <a:ext cx="2571121" cy="2579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121" y="3264665"/>
            <a:ext cx="3006224" cy="3099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7345" y="3589867"/>
            <a:ext cx="364928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Clear evidence for gluon </a:t>
            </a:r>
          </a:p>
          <a:p>
            <a:r>
              <a:rPr lang="en-US" sz="2000" b="1" dirty="0"/>
              <a:t>p</a:t>
            </a:r>
            <a:r>
              <a:rPr lang="en-US" sz="2000" b="1" dirty="0" smtClean="0"/>
              <a:t>olarization from RHIC polarized</a:t>
            </a:r>
          </a:p>
          <a:p>
            <a:r>
              <a:rPr lang="en-US" sz="2000" b="1" dirty="0"/>
              <a:t>p</a:t>
            </a:r>
            <a:r>
              <a:rPr lang="en-US" sz="2000" b="1" dirty="0" smtClean="0"/>
              <a:t>roton-proton data</a:t>
            </a:r>
          </a:p>
          <a:p>
            <a:endParaRPr lang="en-US" sz="2000" b="1" dirty="0"/>
          </a:p>
          <a:p>
            <a:r>
              <a:rPr lang="en-US" sz="2000" b="1" dirty="0" smtClean="0"/>
              <a:t>Gluons carry ~ 20-40 % of the</a:t>
            </a:r>
          </a:p>
          <a:p>
            <a:r>
              <a:rPr lang="en-US" sz="2000" b="1" dirty="0" smtClean="0"/>
              <a:t>Proton spin</a:t>
            </a:r>
          </a:p>
          <a:p>
            <a:endParaRPr lang="en-US" sz="2000" b="1" dirty="0"/>
          </a:p>
          <a:p>
            <a:r>
              <a:rPr lang="en-US" sz="2000" b="1" dirty="0" smtClean="0"/>
              <a:t>Where’s the rest ?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3788" y="6380712"/>
            <a:ext cx="531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D. De Florian, R. </a:t>
            </a:r>
            <a:r>
              <a:rPr lang="en-US" sz="1400" b="1" dirty="0" err="1" smtClean="0">
                <a:solidFill>
                  <a:srgbClr val="008000"/>
                </a:solidFill>
              </a:rPr>
              <a:t>Sassot</a:t>
            </a:r>
            <a:r>
              <a:rPr lang="en-US" sz="1400" b="1" dirty="0" smtClean="0">
                <a:solidFill>
                  <a:srgbClr val="008000"/>
                </a:solidFill>
              </a:rPr>
              <a:t>, M. </a:t>
            </a:r>
            <a:r>
              <a:rPr lang="en-US" sz="1400" b="1" dirty="0" err="1" smtClean="0">
                <a:solidFill>
                  <a:srgbClr val="008000"/>
                </a:solidFill>
              </a:rPr>
              <a:t>Stratmann</a:t>
            </a:r>
            <a:r>
              <a:rPr lang="en-US" sz="1400" b="1" dirty="0" smtClean="0">
                <a:solidFill>
                  <a:srgbClr val="008000"/>
                </a:solidFill>
              </a:rPr>
              <a:t>, W. </a:t>
            </a:r>
            <a:r>
              <a:rPr lang="en-US" sz="1400" b="1" dirty="0" err="1" smtClean="0">
                <a:solidFill>
                  <a:srgbClr val="008000"/>
                </a:solidFill>
              </a:rPr>
              <a:t>Vogelsang</a:t>
            </a:r>
            <a:r>
              <a:rPr lang="en-US" sz="1400" b="1" dirty="0" smtClean="0">
                <a:solidFill>
                  <a:srgbClr val="008000"/>
                </a:solidFill>
              </a:rPr>
              <a:t>, PRL 113 (2014)  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1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08532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Imaging distributions of quarks and gluons </a:t>
            </a:r>
            <a:r>
              <a:rPr lang="en-US" sz="32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377" y="6033460"/>
            <a:ext cx="8904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ifferential images correlating the spin, momentum and spatial distributions will provide fundamental insight into  quark-gluon dynamics in nucleon structure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95248" y="826937"/>
            <a:ext cx="3513284" cy="2606353"/>
            <a:chOff x="4760869" y="723024"/>
            <a:chExt cx="4273550" cy="3052562"/>
          </a:xfrm>
        </p:grpSpPr>
        <p:pic>
          <p:nvPicPr>
            <p:cNvPr id="10" name="Picture 9" descr="TMDsTable_rev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869" y="723024"/>
              <a:ext cx="4273550" cy="2768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460176" y="3467809"/>
              <a:ext cx="1725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Similar for gluons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3" y="826937"/>
            <a:ext cx="3594369" cy="233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898" y="3013578"/>
            <a:ext cx="571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</a:rPr>
              <a:t>Transverse momentum dependent  (TMD) distributions</a:t>
            </a:r>
            <a:endParaRPr lang="en-US" b="1" dirty="0">
              <a:solidFill>
                <a:srgbClr val="008000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16073" y="3709724"/>
            <a:ext cx="3640662" cy="1661588"/>
            <a:chOff x="4775200" y="609052"/>
            <a:chExt cx="4343097" cy="2332152"/>
          </a:xfrm>
        </p:grpSpPr>
        <p:grpSp>
          <p:nvGrpSpPr>
            <p:cNvPr id="14" name="Group 13"/>
            <p:cNvGrpSpPr/>
            <p:nvPr/>
          </p:nvGrpSpPr>
          <p:grpSpPr>
            <a:xfrm>
              <a:off x="4775200" y="609052"/>
              <a:ext cx="4343097" cy="2100607"/>
              <a:chOff x="158750" y="982320"/>
              <a:chExt cx="4343097" cy="2100607"/>
            </a:xfrm>
          </p:grpSpPr>
          <p:grpSp>
            <p:nvGrpSpPr>
              <p:cNvPr id="17" name="Group 16"/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57" name="Freeform 56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" name="Freeform 57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" name="Freeform 58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" name="Freeform 59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" name="Freeform 60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" name="Freeform 61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" name="Freeform 62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" name="Line 168"/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Line 169"/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Line 172"/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Text Box 179"/>
              <p:cNvSpPr txBox="1">
                <a:spLocks noChangeArrowheads="1"/>
              </p:cNvSpPr>
              <p:nvPr/>
            </p:nvSpPr>
            <p:spPr bwMode="auto">
              <a:xfrm>
                <a:off x="1379076" y="982320"/>
                <a:ext cx="381000" cy="396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23" name="Line 203"/>
              <p:cNvSpPr>
                <a:spLocks noChangeShapeType="1"/>
              </p:cNvSpPr>
              <p:nvPr/>
            </p:nvSpPr>
            <p:spPr bwMode="auto">
              <a:xfrm flipV="1">
                <a:off x="487363" y="2794000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Line 204"/>
              <p:cNvSpPr>
                <a:spLocks noChangeShapeType="1"/>
              </p:cNvSpPr>
              <p:nvPr/>
            </p:nvSpPr>
            <p:spPr bwMode="auto">
              <a:xfrm rot="12777622" flipV="1">
                <a:off x="3513138" y="2708275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385763" y="1125537"/>
                <a:ext cx="3825888" cy="1957390"/>
                <a:chOff x="243" y="709"/>
                <a:chExt cx="2410" cy="1233"/>
              </a:xfrm>
            </p:grpSpPr>
            <p:sp>
              <p:nvSpPr>
                <p:cNvPr id="28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9" name="Group 28"/>
                <p:cNvGrpSpPr>
                  <a:grpSpLocks/>
                </p:cNvGrpSpPr>
                <p:nvPr/>
              </p:nvGrpSpPr>
              <p:grpSpPr bwMode="auto">
                <a:xfrm>
                  <a:off x="243" y="757"/>
                  <a:ext cx="2410" cy="1185"/>
                  <a:chOff x="100" y="699"/>
                  <a:chExt cx="2410" cy="1185"/>
                </a:xfrm>
              </p:grpSpPr>
              <p:sp>
                <p:nvSpPr>
                  <p:cNvPr id="39" name="Text Box 1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961"/>
                    <a:ext cx="388" cy="2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200" b="1" dirty="0">
                        <a:solidFill>
                          <a:prstClr val="black"/>
                        </a:solidFill>
                        <a:latin typeface="Times New Roman" pitchFamily="-112" charset="0"/>
                      </a:rPr>
                      <a:t>(Q</a:t>
                    </a:r>
                    <a:r>
                      <a:rPr lang="en-US" sz="1200" b="1" baseline="30000" dirty="0">
                        <a:solidFill>
                          <a:prstClr val="black"/>
                        </a:solidFill>
                        <a:latin typeface="Times New Roman" pitchFamily="-112" charset="0"/>
                      </a:rPr>
                      <a:t>2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40" name="Text Box 1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" y="699"/>
                    <a:ext cx="187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dirty="0">
                        <a:solidFill>
                          <a:prstClr val="black"/>
                        </a:solidFill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41" name="Text Box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8" y="809"/>
                    <a:ext cx="322" cy="2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400" b="1" dirty="0" err="1">
                        <a:solidFill>
                          <a:prstClr val="black"/>
                        </a:solidFill>
                        <a:latin typeface="Symbol" pitchFamily="-112" charset="2"/>
                      </a:rPr>
                      <a:t>g</a:t>
                    </a:r>
                    <a:r>
                      <a:rPr lang="en-US" sz="1400" b="1" baseline="-25000" dirty="0" err="1">
                        <a:solidFill>
                          <a:prstClr val="black"/>
                        </a:solidFill>
                        <a:latin typeface="Times New Roman" pitchFamily="-112" charset="0"/>
                      </a:rPr>
                      <a:t>L</a:t>
                    </a:r>
                    <a:r>
                      <a:rPr lang="en-US" sz="1400" b="1" dirty="0">
                        <a:solidFill>
                          <a:prstClr val="black"/>
                        </a:solidFill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42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158" y="1253"/>
                    <a:ext cx="2352" cy="631"/>
                    <a:chOff x="158" y="1253"/>
                    <a:chExt cx="2352" cy="631"/>
                  </a:xfrm>
                </p:grpSpPr>
                <p:sp>
                  <p:nvSpPr>
                    <p:cNvPr id="43" name="Text Box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6" y="1253"/>
                      <a:ext cx="388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 dirty="0" err="1">
                          <a:solidFill>
                            <a:prstClr val="black"/>
                          </a:solidFill>
                          <a:latin typeface="Times New Roman" pitchFamily="-112" charset="0"/>
                        </a:rPr>
                        <a:t>x+ξ</a:t>
                      </a:r>
                      <a:r>
                        <a:rPr lang="en-US" sz="1600" b="1" dirty="0">
                          <a:solidFill>
                            <a:prstClr val="black"/>
                          </a:solidFill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44" name="Text Box 1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8" y="1260"/>
                      <a:ext cx="476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>
                          <a:solidFill>
                            <a:prstClr val="black"/>
                          </a:solidFill>
                          <a:latin typeface="Times New Roman" pitchFamily="-112" charset="0"/>
                        </a:rPr>
                        <a:t>x-ξ </a:t>
                      </a:r>
                    </a:p>
                  </p:txBody>
                </p:sp>
                <p:sp>
                  <p:nvSpPr>
                    <p:cNvPr id="45" name="Line 191"/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6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47" name="Group 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" y="1417"/>
                      <a:ext cx="1928" cy="467"/>
                      <a:chOff x="158" y="1417"/>
                      <a:chExt cx="1928" cy="467"/>
                    </a:xfrm>
                  </p:grpSpPr>
                  <p:grpSp>
                    <p:nvGrpSpPr>
                      <p:cNvPr id="48" name="Group 4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8" y="1424"/>
                        <a:ext cx="1928" cy="460"/>
                        <a:chOff x="240" y="670"/>
                        <a:chExt cx="1928" cy="460"/>
                      </a:xfrm>
                    </p:grpSpPr>
                    <p:grpSp>
                      <p:nvGrpSpPr>
                        <p:cNvPr id="50" name="Group 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70"/>
                          <a:ext cx="1927" cy="460"/>
                          <a:chOff x="241" y="670"/>
                          <a:chExt cx="1927" cy="460"/>
                        </a:xfrm>
                      </p:grpSpPr>
                      <p:grpSp>
                        <p:nvGrpSpPr>
                          <p:cNvPr id="52" name="Group 5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32" y="670"/>
                            <a:ext cx="1536" cy="460"/>
                            <a:chOff x="632" y="670"/>
                            <a:chExt cx="1536" cy="460"/>
                          </a:xfrm>
                        </p:grpSpPr>
                        <p:sp>
                          <p:nvSpPr>
                            <p:cNvPr id="54" name="Oval 5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>
                                <a:solidFill>
                                  <a:prstClr val="black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55" name="Text Box 198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2" y="805"/>
                              <a:ext cx="1536" cy="24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200" b="1" dirty="0">
                                  <a:solidFill>
                                    <a:prstClr val="white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200" b="1" dirty="0" err="1">
                                  <a:solidFill>
                                    <a:prstClr val="white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200" b="1" dirty="0">
                                  <a:solidFill>
                                    <a:prstClr val="white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56" name="Text Box 199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20" y="670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prstClr val="white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3" name="Line 2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>
                              <a:solidFill>
                                <a:prstClr val="black"/>
                              </a:solidFill>
                              <a:latin typeface="Calibri"/>
                            </a:endParaRPr>
                          </a:p>
                        </p:txBody>
                      </p:sp>
                    </p:grpSp>
                    <p:sp>
                      <p:nvSpPr>
                        <p:cNvPr id="51" name="Line 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>
                            <a:solidFill>
                              <a:prstClr val="black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sp>
                    <p:nvSpPr>
                      <p:cNvPr id="49" name="Text Box 2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0" y="1417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prstClr val="white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30" name="Group 29"/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5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32" name="Freeform 31"/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" name="Freeform 33"/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" name="Freeform 34"/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" name="Freeform 35"/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7" name="Freeform 36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8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31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18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 dirty="0">
                      <a:solidFill>
                        <a:prstClr val="black"/>
                      </a:solidFill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26" name="Text Box 214"/>
              <p:cNvSpPr txBox="1">
                <a:spLocks noChangeArrowheads="1"/>
              </p:cNvSpPr>
              <p:nvPr/>
            </p:nvSpPr>
            <p:spPr bwMode="auto">
              <a:xfrm>
                <a:off x="158750" y="2711569"/>
                <a:ext cx="311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27" name="Text Box 215"/>
              <p:cNvSpPr txBox="1">
                <a:spLocks noChangeArrowheads="1"/>
              </p:cNvSpPr>
              <p:nvPr/>
            </p:nvSpPr>
            <p:spPr bwMode="auto">
              <a:xfrm>
                <a:off x="4114496" y="2674490"/>
                <a:ext cx="387351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solidFill>
                      <a:prstClr val="black"/>
                    </a:solidFill>
                    <a:latin typeface="Times New Roman" pitchFamily="-112" charset="0"/>
                  </a:rPr>
                  <a:t>p</a:t>
                </a:r>
                <a:r>
                  <a:rPr lang="en-US" b="1" dirty="0">
                    <a:solidFill>
                      <a:prstClr val="black"/>
                    </a:solidFill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15" name="Freeform 14"/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 Box 175"/>
            <p:cNvSpPr txBox="1">
              <a:spLocks noChangeArrowheads="1"/>
            </p:cNvSpPr>
            <p:nvPr/>
          </p:nvSpPr>
          <p:spPr bwMode="auto">
            <a:xfrm>
              <a:off x="7820390" y="2604653"/>
              <a:ext cx="304801" cy="33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solidFill>
                    <a:prstClr val="black"/>
                  </a:solidFill>
                  <a:latin typeface="Times New Roman" pitchFamily="-112" charset="0"/>
                </a:rPr>
                <a:t>t</a:t>
              </a:r>
              <a:endParaRPr lang="en-US" sz="1600" b="1" dirty="0">
                <a:solidFill>
                  <a:prstClr val="black"/>
                </a:solidFill>
                <a:latin typeface="Times New Roman" pitchFamily="-112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660869" y="3532909"/>
            <a:ext cx="3279297" cy="2230442"/>
            <a:chOff x="3292475" y="1524000"/>
            <a:chExt cx="2514600" cy="3703638"/>
          </a:xfrm>
        </p:grpSpPr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66" name="Picture 65" descr="fig02-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1169190" y="5447708"/>
            <a:ext cx="39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Generalized </a:t>
            </a:r>
            <a:r>
              <a:rPr lang="en-US" b="1" dirty="0" err="1" smtClean="0">
                <a:solidFill>
                  <a:srgbClr val="008000"/>
                </a:solidFill>
              </a:rPr>
              <a:t>parton</a:t>
            </a:r>
            <a:r>
              <a:rPr lang="en-US" b="1" dirty="0" smtClean="0">
                <a:solidFill>
                  <a:srgbClr val="008000"/>
                </a:solidFill>
              </a:rPr>
              <a:t> distributions (GPDs)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6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Nuclear glue: terra incognita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134" y="3782763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Quark (Gluon) distributions in nuclei- </a:t>
            </a:r>
            <a:r>
              <a:rPr lang="en-US" sz="2000" b="1" i="1" dirty="0" smtClean="0">
                <a:solidFill>
                  <a:srgbClr val="660066"/>
                </a:solidFill>
              </a:rPr>
              <a:t>not simple </a:t>
            </a:r>
            <a:r>
              <a:rPr lang="en-US" sz="2000" b="1" i="1" dirty="0" err="1" smtClean="0">
                <a:solidFill>
                  <a:srgbClr val="660066"/>
                </a:solidFill>
              </a:rPr>
              <a:t>superpositions</a:t>
            </a:r>
            <a:r>
              <a:rPr lang="en-US" sz="2000" b="1" i="1" dirty="0" smtClean="0">
                <a:solidFill>
                  <a:srgbClr val="660066"/>
                </a:solidFill>
              </a:rPr>
              <a:t> </a:t>
            </a:r>
          </a:p>
          <a:p>
            <a:r>
              <a:rPr lang="en-US" sz="2000" b="1" dirty="0"/>
              <a:t>o</a:t>
            </a:r>
            <a:r>
              <a:rPr lang="en-US" sz="2000" b="1" dirty="0" smtClean="0"/>
              <a:t>f nucleon Quark (Gluon) distributions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000"/>
            <a:ext cx="4504265" cy="2980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64" y="875381"/>
            <a:ext cx="4639735" cy="29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8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Nuclear glue: terra incognita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134" y="3782763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Quark (Gluon) distributions in nuclei- </a:t>
            </a:r>
            <a:r>
              <a:rPr lang="en-US" sz="2000" b="1" i="1" dirty="0" smtClean="0">
                <a:solidFill>
                  <a:srgbClr val="660066"/>
                </a:solidFill>
              </a:rPr>
              <a:t>not simple </a:t>
            </a:r>
            <a:r>
              <a:rPr lang="en-US" sz="2000" b="1" i="1" dirty="0" err="1" smtClean="0">
                <a:solidFill>
                  <a:srgbClr val="660066"/>
                </a:solidFill>
              </a:rPr>
              <a:t>superpositions</a:t>
            </a:r>
            <a:r>
              <a:rPr lang="en-US" sz="2000" b="1" i="1" dirty="0" smtClean="0">
                <a:solidFill>
                  <a:srgbClr val="660066"/>
                </a:solidFill>
              </a:rPr>
              <a:t> </a:t>
            </a:r>
          </a:p>
          <a:p>
            <a:r>
              <a:rPr lang="en-US" sz="2000" b="1" dirty="0"/>
              <a:t>o</a:t>
            </a:r>
            <a:r>
              <a:rPr lang="en-US" sz="2000" b="1" dirty="0" smtClean="0"/>
              <a:t>f nucleon Quark (Gluon) distributions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000"/>
            <a:ext cx="4504265" cy="2980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64" y="875381"/>
            <a:ext cx="4639735" cy="2904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0100"/>
            <a:ext cx="4047065" cy="2247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7012" y="4490649"/>
            <a:ext cx="4897745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The nucleus as a QCD laboratory :</a:t>
            </a:r>
          </a:p>
          <a:p>
            <a:endParaRPr lang="en-US" dirty="0"/>
          </a:p>
          <a:p>
            <a:r>
              <a:rPr lang="en-US" sz="2000" dirty="0" smtClean="0"/>
              <a:t>Understand how quarks and gluons fragment </a:t>
            </a:r>
          </a:p>
          <a:p>
            <a:r>
              <a:rPr lang="en-US" sz="2000" dirty="0" smtClean="0"/>
              <a:t>and </a:t>
            </a:r>
            <a:r>
              <a:rPr lang="en-US" sz="2000" dirty="0" err="1" smtClean="0"/>
              <a:t>hadronize</a:t>
            </a:r>
            <a:r>
              <a:rPr lang="en-US" sz="2000" dirty="0" smtClean="0"/>
              <a:t> in and out of the medium</a:t>
            </a:r>
          </a:p>
          <a:p>
            <a:endParaRPr lang="en-US" sz="2000" dirty="0"/>
          </a:p>
          <a:p>
            <a:r>
              <a:rPr lang="en-US" sz="2000" dirty="0" smtClean="0"/>
              <a:t>What is the quark-gluon nature of </a:t>
            </a:r>
          </a:p>
          <a:p>
            <a:r>
              <a:rPr lang="en-US" sz="2000" dirty="0" smtClean="0"/>
              <a:t> nuclear short-range correlations 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887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93800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Act 4. EIC: the ultimate QCD machine?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133" y="2336800"/>
            <a:ext cx="82253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The world’s </a:t>
            </a:r>
            <a:r>
              <a:rPr lang="en-US" sz="2400" b="1" dirty="0" smtClean="0">
                <a:solidFill>
                  <a:srgbClr val="660066"/>
                </a:solidFill>
              </a:rPr>
              <a:t>first</a:t>
            </a:r>
            <a:r>
              <a:rPr lang="en-US" sz="2400" b="1" dirty="0" smtClean="0"/>
              <a:t> polarized electron-polarized proton collider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endParaRPr lang="en-US" sz="24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The world’s </a:t>
            </a:r>
            <a:r>
              <a:rPr lang="en-US" sz="2400" b="1" dirty="0" smtClean="0">
                <a:solidFill>
                  <a:srgbClr val="660066"/>
                </a:solidFill>
              </a:rPr>
              <a:t>first</a:t>
            </a:r>
            <a:r>
              <a:rPr lang="en-US" sz="2400" b="1" dirty="0" smtClean="0"/>
              <a:t> electron-heavy ion collider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endParaRPr lang="en-US" sz="24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Luminosities: a hundred to up to a thousand times HERA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endParaRPr lang="en-US" sz="24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Fine resolution inside proton down to 10</a:t>
            </a:r>
            <a:r>
              <a:rPr lang="en-US" sz="2400" b="1" baseline="30000" dirty="0" smtClean="0"/>
              <a:t>-18 </a:t>
            </a:r>
            <a:r>
              <a:rPr lang="en-US" sz="2400" b="1" dirty="0" smtClean="0"/>
              <a:t>meters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9227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2468" y="6102133"/>
            <a:ext cx="7545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 err="1" smtClean="0">
                <a:solidFill>
                  <a:srgbClr val="660066"/>
                </a:solidFill>
              </a:rPr>
              <a:t>LHeC</a:t>
            </a:r>
            <a:r>
              <a:rPr lang="en-US" sz="2000" b="1" dirty="0" smtClean="0">
                <a:solidFill>
                  <a:srgbClr val="660066"/>
                </a:solidFill>
              </a:rPr>
              <a:t> at CERN – center-of-mass energies of 1.2 </a:t>
            </a:r>
            <a:r>
              <a:rPr lang="en-US" sz="2000" b="1" dirty="0" err="1" smtClean="0">
                <a:solidFill>
                  <a:srgbClr val="660066"/>
                </a:solidFill>
              </a:rPr>
              <a:t>TeV</a:t>
            </a:r>
            <a:r>
              <a:rPr lang="en-US" sz="2000" b="1" dirty="0" smtClean="0">
                <a:solidFill>
                  <a:srgbClr val="660066"/>
                </a:solidFill>
              </a:rPr>
              <a:t> (4 times HERA) </a:t>
            </a:r>
          </a:p>
          <a:p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smtClean="0">
                <a:solidFill>
                  <a:srgbClr val="660066"/>
                </a:solidFill>
              </a:rPr>
              <a:t>                            electron-ion collisions;  no polarized protons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67734"/>
            <a:ext cx="81162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US Electron-Ion Colliders:   accelerator designs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37" y="652510"/>
            <a:ext cx="8691532" cy="5411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239" y="5750084"/>
            <a:ext cx="4478030" cy="3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6809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Select measurements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5186" y="6124923"/>
            <a:ext cx="196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arXiv:1212.1701v3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514" y="1211097"/>
            <a:ext cx="3966055" cy="4913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27" y="1183518"/>
            <a:ext cx="3802156" cy="4941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9342" y="6127498"/>
            <a:ext cx="185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arXiv:1708.01527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1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Resolving the proton’s spin puzzle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130292"/>
            <a:ext cx="3759325" cy="5344584"/>
            <a:chOff x="236413" y="1003299"/>
            <a:chExt cx="3759325" cy="5344584"/>
          </a:xfrm>
        </p:grpSpPr>
        <p:pic>
          <p:nvPicPr>
            <p:cNvPr id="8" name="Picture 7" descr="erhic-g1-scaling-violation-2014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" t="7561" r="9753" b="1388"/>
            <a:stretch/>
          </p:blipFill>
          <p:spPr>
            <a:xfrm>
              <a:off x="236413" y="1003299"/>
              <a:ext cx="3759325" cy="534458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547545" y="4539593"/>
              <a:ext cx="2165368" cy="1348086"/>
              <a:chOff x="543965" y="4827460"/>
              <a:chExt cx="2165368" cy="1348086"/>
            </a:xfrm>
          </p:grpSpPr>
          <p:sp>
            <p:nvSpPr>
              <p:cNvPr id="10" name="Right Triangle 9"/>
              <p:cNvSpPr/>
              <p:nvPr/>
            </p:nvSpPr>
            <p:spPr bwMode="auto">
              <a:xfrm>
                <a:off x="543965" y="4827460"/>
                <a:ext cx="2165368" cy="1321457"/>
              </a:xfrm>
              <a:prstGeom prst="rtTriangl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kern="1200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360000">
                <a:off x="680676" y="5529215"/>
                <a:ext cx="12519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kern="1200" dirty="0" smtClean="0">
                    <a:solidFill>
                      <a:srgbClr val="FF0000"/>
                    </a:solidFill>
                  </a:rPr>
                  <a:t>world data</a:t>
                </a:r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until</a:t>
                </a:r>
                <a:r>
                  <a:rPr lang="en-US" b="1" kern="1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b="1" kern="1200" dirty="0" err="1" smtClean="0">
                    <a:solidFill>
                      <a:srgbClr val="FF0000"/>
                    </a:solidFill>
                  </a:rPr>
                  <a:t>eRHIC</a:t>
                </a:r>
                <a:endParaRPr lang="en-US" b="1" kern="12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341091" y="1053696"/>
            <a:ext cx="3718697" cy="1419217"/>
            <a:chOff x="4487333" y="1468963"/>
            <a:chExt cx="3863975" cy="1558925"/>
          </a:xfrm>
        </p:grpSpPr>
        <p:pic>
          <p:nvPicPr>
            <p:cNvPr id="13" name="Picture 12" descr="uli_dis.diagra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333" y="1468963"/>
              <a:ext cx="3863975" cy="15589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92331" y="2010829"/>
              <a:ext cx="5603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/>
                <a:t>-</a:t>
              </a:r>
              <a:endParaRPr lang="en-US" sz="4800" dirty="0"/>
            </a:p>
          </p:txBody>
        </p:sp>
      </p:grpSp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151512"/>
              </p:ext>
            </p:extLst>
          </p:nvPr>
        </p:nvGraphicFramePr>
        <p:xfrm>
          <a:off x="4159366" y="2623998"/>
          <a:ext cx="4527434" cy="557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3" name="Equation" r:id="rId5" imgW="7315200" imgH="901700" progId="Equation.3">
                  <p:embed/>
                </p:oleObj>
              </mc:Choice>
              <mc:Fallback>
                <p:oleObj name="Equation" r:id="rId5" imgW="7315200" imgH="901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366" y="2623998"/>
                        <a:ext cx="4527434" cy="5575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518420"/>
              </p:ext>
            </p:extLst>
          </p:nvPr>
        </p:nvGraphicFramePr>
        <p:xfrm>
          <a:off x="4159366" y="3327881"/>
          <a:ext cx="3424238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4" name="Equation" r:id="rId7" imgW="4927600" imgH="850900" progId="Equation.3">
                  <p:embed/>
                </p:oleObj>
              </mc:Choice>
              <mc:Fallback>
                <p:oleObj name="Equation" r:id="rId7" imgW="4927600" imgH="85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366" y="3327881"/>
                        <a:ext cx="3424238" cy="592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196127" y="3920019"/>
            <a:ext cx="2744764" cy="2734244"/>
            <a:chOff x="2833890" y="3927256"/>
            <a:chExt cx="2744764" cy="2734244"/>
          </a:xfrm>
        </p:grpSpPr>
        <p:pic>
          <p:nvPicPr>
            <p:cNvPr id="18" name="Bild 14"/>
            <p:cNvPicPr>
              <a:picLocks noChangeAspect="1"/>
            </p:cNvPicPr>
            <p:nvPr/>
          </p:nvPicPr>
          <p:blipFill rotWithShape="1">
            <a:blip r:embed="rId9"/>
            <a:srcRect l="50438" t="47307"/>
            <a:stretch/>
          </p:blipFill>
          <p:spPr>
            <a:xfrm>
              <a:off x="2833890" y="3927256"/>
              <a:ext cx="2744764" cy="27342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833890" y="5554532"/>
              <a:ext cx="760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CC66"/>
                  </a:solidFill>
                </a:rPr>
                <a:t>now</a:t>
              </a:r>
            </a:p>
            <a:p>
              <a:r>
                <a:rPr lang="en-US" b="1" dirty="0" err="1" smtClean="0">
                  <a:solidFill>
                    <a:srgbClr val="FF0000"/>
                  </a:solidFill>
                </a:rPr>
                <a:t>eRHIC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uppierung 20"/>
          <p:cNvGrpSpPr/>
          <p:nvPr/>
        </p:nvGrpSpPr>
        <p:grpSpPr>
          <a:xfrm>
            <a:off x="5796471" y="4148970"/>
            <a:ext cx="1834589" cy="1634311"/>
            <a:chOff x="3323162" y="4193156"/>
            <a:chExt cx="1834589" cy="1634311"/>
          </a:xfrm>
        </p:grpSpPr>
        <p:sp>
          <p:nvSpPr>
            <p:cNvPr id="21" name="Textfeld 9"/>
            <p:cNvSpPr txBox="1"/>
            <p:nvPr/>
          </p:nvSpPr>
          <p:spPr>
            <a:xfrm>
              <a:off x="3336394" y="4193156"/>
              <a:ext cx="1821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dramatic reduction 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</a:rPr>
                <a:t>of uncertainties: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22" name="Gerade Verbindung mit Pfeil 13"/>
            <p:cNvCxnSpPr/>
            <p:nvPr/>
          </p:nvCxnSpPr>
          <p:spPr>
            <a:xfrm>
              <a:off x="3323162" y="4413250"/>
              <a:ext cx="13228" cy="81911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15"/>
            <p:cNvCxnSpPr/>
            <p:nvPr/>
          </p:nvCxnSpPr>
          <p:spPr>
            <a:xfrm rot="16200000" flipV="1">
              <a:off x="3091590" y="5582666"/>
              <a:ext cx="489600" cy="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306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M</a:t>
            </a:r>
            <a:r>
              <a:rPr lang="en-US" sz="3200" b="1" dirty="0" smtClean="0">
                <a:solidFill>
                  <a:srgbClr val="0000FF"/>
                </a:solidFill>
              </a:rPr>
              <a:t>oney plot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637"/>
            <a:ext cx="4876800" cy="4547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7256" y="5457299"/>
            <a:ext cx="7102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dirty="0" smtClean="0"/>
              <a:t>Nail down the valence, sea quark, gluon </a:t>
            </a:r>
          </a:p>
          <a:p>
            <a:pPr>
              <a:buClr>
                <a:srgbClr val="FF0000"/>
              </a:buClr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b="1" i="1" dirty="0" smtClean="0">
                <a:solidFill>
                  <a:srgbClr val="660066"/>
                </a:solidFill>
              </a:rPr>
              <a:t>and orbital </a:t>
            </a:r>
            <a:r>
              <a:rPr lang="en-US" sz="2400" dirty="0" smtClean="0"/>
              <a:t>contributions</a:t>
            </a:r>
            <a:r>
              <a:rPr lang="en-US" sz="2400" dirty="0"/>
              <a:t> </a:t>
            </a:r>
            <a:r>
              <a:rPr lang="en-US" sz="2400" dirty="0" smtClean="0"/>
              <a:t>to the proton’s spin</a:t>
            </a:r>
          </a:p>
          <a:p>
            <a:endParaRPr lang="en-US" sz="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05" t="2779" r="3127" b="2610"/>
          <a:stretch/>
        </p:blipFill>
        <p:spPr>
          <a:xfrm>
            <a:off x="5152828" y="1214438"/>
            <a:ext cx="3991172" cy="359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2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371" y="246452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Act 1: The mysterious gluon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3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Entering terra-incognita in nuclei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" name="Hannu_Pb_5GeV_Current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141" y="1753918"/>
            <a:ext cx="8341659" cy="31885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923636" y="5461000"/>
            <a:ext cx="7520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 smtClean="0"/>
              <a:t>Current knowledge on distributions of quarks and gluons in nuclei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0723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Entering terra-incognita in nuclei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" name="Hannu_Pb_5GeV_Current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141" y="1753918"/>
            <a:ext cx="8341659" cy="3188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Hannu_Pb_5GeV_EICInclusive.pdf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45141" y="1753918"/>
            <a:ext cx="8341659" cy="3188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Hannu_Pb_5GeV_EICCharm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5141" y="1753918"/>
            <a:ext cx="8341659" cy="318852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20600" y="5025589"/>
            <a:ext cx="902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 smtClean="0"/>
              <a:t>Dramatic improvement in precision extraction of nuclear gluons and sea quarks</a:t>
            </a:r>
          </a:p>
          <a:p>
            <a:pPr>
              <a:buClr>
                <a:srgbClr val="FF0000"/>
              </a:buClr>
            </a:pPr>
            <a:r>
              <a:rPr lang="en-US" sz="2000" b="1" dirty="0"/>
              <a:t> </a:t>
            </a:r>
            <a:r>
              <a:rPr lang="en-US" sz="2000" b="1" dirty="0" smtClean="0"/>
              <a:t>     - factors of 4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8 reduction in present uncertainties</a:t>
            </a:r>
            <a:r>
              <a:rPr lang="mr-IN" sz="2000" b="1" dirty="0" smtClean="0"/>
              <a:t>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1262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The Transubstantiation of Quarks and Glue into mesons and baryons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1405783"/>
            <a:ext cx="2743200" cy="1523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/>
          <a:srcRect t="2222" r="7495" b="66676"/>
          <a:stretch/>
        </p:blipFill>
        <p:spPr bwMode="auto">
          <a:xfrm>
            <a:off x="135467" y="3102928"/>
            <a:ext cx="4371119" cy="275600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3623733" y="2395434"/>
            <a:ext cx="237067" cy="1384827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78667" y="1681763"/>
            <a:ext cx="607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Nu is a coherence length. Dialing it determines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w</a:t>
            </a:r>
            <a:r>
              <a:rPr lang="en-US" sz="2000" b="1" dirty="0" smtClean="0">
                <a:solidFill>
                  <a:srgbClr val="008000"/>
                </a:solidFill>
              </a:rPr>
              <a:t>hether quarks (gluons) fragment in or out of nucleus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13" name="Picture 12" descr="MR35_145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65"/>
          <a:stretch/>
        </p:blipFill>
        <p:spPr>
          <a:xfrm>
            <a:off x="4775711" y="2929465"/>
            <a:ext cx="3703390" cy="26708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cxnSp>
        <p:nvCxnSpPr>
          <p:cNvPr id="15" name="Straight Arrow Connector 14"/>
          <p:cNvCxnSpPr/>
          <p:nvPr/>
        </p:nvCxnSpPr>
        <p:spPr>
          <a:xfrm flipH="1">
            <a:off x="6062133" y="3606800"/>
            <a:ext cx="457200" cy="237066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75711" y="5926667"/>
            <a:ext cx="4160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Novel sensitivity to heavy quark </a:t>
            </a:r>
          </a:p>
          <a:p>
            <a:r>
              <a:rPr lang="en-US" sz="2400" dirty="0" smtClean="0"/>
              <a:t>fragmentation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484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5" y="3757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Diffraction for the 21</a:t>
            </a:r>
            <a:r>
              <a:rPr lang="en-US" sz="3200" b="1" baseline="30000" dirty="0" smtClean="0">
                <a:solidFill>
                  <a:srgbClr val="0000FF"/>
                </a:solidFill>
              </a:rPr>
              <a:t>st</a:t>
            </a:r>
            <a:r>
              <a:rPr lang="en-US" sz="3200" b="1" dirty="0" smtClean="0">
                <a:solidFill>
                  <a:srgbClr val="0000FF"/>
                </a:solidFill>
              </a:rPr>
              <a:t> Century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0571"/>
            <a:ext cx="4707467" cy="3962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555" y="5401733"/>
            <a:ext cx="88152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dirty="0" err="1" smtClean="0"/>
              <a:t>TeV</a:t>
            </a:r>
            <a:r>
              <a:rPr lang="en-US" sz="2400" dirty="0" smtClean="0"/>
              <a:t> electron hits a nucleus (binding energy of 8 MeV/nucleon)</a:t>
            </a:r>
          </a:p>
          <a:p>
            <a:endParaRPr lang="en-US" sz="2400" dirty="0" smtClean="0"/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660066"/>
                </a:solidFill>
              </a:rPr>
              <a:t>Day 1: prediction: nucleus remains intact in at least 1 in 5 events </a:t>
            </a:r>
            <a:endParaRPr lang="en-US" sz="2400" b="1" dirty="0">
              <a:solidFill>
                <a:srgbClr val="660066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852022"/>
              </p:ext>
            </p:extLst>
          </p:nvPr>
        </p:nvGraphicFramePr>
        <p:xfrm>
          <a:off x="4883150" y="1212585"/>
          <a:ext cx="3092449" cy="2324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" name="Document" r:id="rId4" imgW="2425700" imgH="1778000" progId="Word.Document.8">
                  <p:embed/>
                </p:oleObj>
              </mc:Choice>
              <mc:Fallback>
                <p:oleObj name="Document" r:id="rId4" imgW="2425700" imgH="1778000" progId="Word.Document.8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1212585"/>
                        <a:ext cx="3092449" cy="23246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18"/>
          <p:cNvSpPr>
            <a:spLocks/>
          </p:cNvSpPr>
          <p:nvPr/>
        </p:nvSpPr>
        <p:spPr bwMode="auto">
          <a:xfrm>
            <a:off x="7878233" y="1384300"/>
            <a:ext cx="76200" cy="990600"/>
          </a:xfrm>
          <a:prstGeom prst="rightBrace">
            <a:avLst>
              <a:gd name="adj1" fmla="val 108333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kern="1200">
              <a:solidFill>
                <a:srgbClr val="FF0000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7989539" y="1576917"/>
            <a:ext cx="8932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kern="1200" dirty="0">
                <a:solidFill>
                  <a:srgbClr val="008000"/>
                </a:solidFill>
              </a:rPr>
              <a:t>M</a:t>
            </a:r>
            <a:r>
              <a:rPr lang="en-US" sz="2000" b="1" kern="1200" baseline="-25000" dirty="0">
                <a:solidFill>
                  <a:srgbClr val="008000"/>
                </a:solidFill>
              </a:rPr>
              <a:t>X</a:t>
            </a:r>
            <a:endParaRPr lang="en-US" sz="2000" b="1" kern="1200" dirty="0">
              <a:solidFill>
                <a:srgbClr val="008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942667" y="2641599"/>
            <a:ext cx="643466" cy="2370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09040" y="2442632"/>
            <a:ext cx="1191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Colorless</a:t>
            </a:r>
          </a:p>
          <a:p>
            <a:r>
              <a:rPr lang="en-US" sz="2000" b="1" dirty="0" smtClean="0">
                <a:solidFill>
                  <a:srgbClr val="660066"/>
                </a:solidFill>
              </a:rPr>
              <a:t>exchange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55" y="3660987"/>
            <a:ext cx="3302000" cy="378248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4146130"/>
            <a:ext cx="3788833" cy="347858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4746027"/>
            <a:ext cx="772584" cy="2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3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Diffraction for the 21</a:t>
            </a:r>
            <a:r>
              <a:rPr lang="en-US" sz="3200" b="1" baseline="30000" dirty="0" smtClean="0">
                <a:solidFill>
                  <a:srgbClr val="0000FF"/>
                </a:solidFill>
              </a:rPr>
              <a:t>st</a:t>
            </a:r>
            <a:r>
              <a:rPr lang="en-US" sz="3200" b="1" dirty="0" smtClean="0">
                <a:solidFill>
                  <a:srgbClr val="0000FF"/>
                </a:solidFill>
              </a:rPr>
              <a:t> Century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571"/>
            <a:ext cx="4707467" cy="3962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555" y="5879684"/>
            <a:ext cx="88152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TeV</a:t>
            </a:r>
            <a:r>
              <a:rPr lang="en-US" sz="2400" dirty="0" smtClean="0"/>
              <a:t> electron hits a nucleus with binding energy ~ 8 MeV/nucleon)</a:t>
            </a:r>
          </a:p>
          <a:p>
            <a:endParaRPr lang="en-US" sz="800" dirty="0" smtClean="0"/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660066"/>
                </a:solidFill>
              </a:rPr>
              <a:t>Day 1: prediction: nucleus remains intact in at least 1 in 5 events </a:t>
            </a:r>
            <a:endParaRPr lang="en-US" sz="2400" b="1" dirty="0">
              <a:solidFill>
                <a:srgbClr val="6600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546" r="4308"/>
          <a:stretch/>
        </p:blipFill>
        <p:spPr>
          <a:xfrm>
            <a:off x="4707467" y="862332"/>
            <a:ext cx="4314322" cy="2569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992"/>
          <a:stretch/>
        </p:blipFill>
        <p:spPr>
          <a:xfrm>
            <a:off x="5068077" y="3432166"/>
            <a:ext cx="3804951" cy="25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2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2733" y="1341331"/>
            <a:ext cx="1803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Calibri"/>
              </a:rPr>
              <a:t>EIC whitepaper</a:t>
            </a:r>
            <a:endParaRPr lang="en-US" sz="2000" b="1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8429" y="3762849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FFCC"/>
                </a:solidFill>
                <a:latin typeface="Calibri"/>
              </a:rPr>
              <a:t>New opportunities</a:t>
            </a:r>
            <a:endParaRPr lang="en-US" sz="2000" b="1" dirty="0">
              <a:solidFill>
                <a:srgbClr val="CC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17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Short-range nucleon-nucleon correlations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958" y="954068"/>
            <a:ext cx="3134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  <a:latin typeface="Calibri"/>
              </a:rPr>
              <a:t>Topic of much interest:</a:t>
            </a:r>
            <a:endParaRPr lang="en-US" sz="2400" b="1" dirty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958" y="1415733"/>
            <a:ext cx="6681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Striking data on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p-n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versus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p-p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n-n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correlations from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Jlab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840" y="1815843"/>
            <a:ext cx="2558654" cy="19598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58" y="1815843"/>
            <a:ext cx="3228495" cy="217572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1915834" y="2375870"/>
            <a:ext cx="3382814" cy="2189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rcRect l="5277" r="5322"/>
          <a:stretch>
            <a:fillRect/>
          </a:stretch>
        </p:blipFill>
        <p:spPr>
          <a:xfrm>
            <a:off x="553700" y="3991568"/>
            <a:ext cx="2977753" cy="26028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51162" y="4109548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Dominance of tensor component of 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Nucleon-Nucleon potential?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957"/>
            <a:ext cx="8960266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Probing short-range NN interactions with EIC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13" t="13595" b="5505"/>
          <a:stretch/>
        </p:blipFill>
        <p:spPr>
          <a:xfrm>
            <a:off x="214007" y="2332264"/>
            <a:ext cx="8442875" cy="242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166" y="1334585"/>
            <a:ext cx="2468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Exclusive process: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782" y="1384300"/>
            <a:ext cx="5372100" cy="469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57083" y="3344390"/>
            <a:ext cx="1203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latin typeface="Calibri"/>
              </a:rPr>
              <a:t>r</a:t>
            </a:r>
            <a:r>
              <a:rPr lang="en-US" sz="1600" b="1" dirty="0" smtClean="0">
                <a:solidFill>
                  <a:srgbClr val="008000"/>
                </a:solidFill>
                <a:latin typeface="Calibri"/>
              </a:rPr>
              <a:t>apidity gap</a:t>
            </a:r>
            <a:endParaRPr lang="en-US" sz="1600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084" y="5418667"/>
            <a:ext cx="8196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Trigger on process with T = Δ</a:t>
            </a:r>
            <a:r>
              <a:rPr lang="en-US" sz="2000" b="1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≈ -Δ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="1" baseline="30000" dirty="0" smtClean="0">
                <a:solidFill>
                  <a:prstClr val="black"/>
                </a:solidFill>
                <a:latin typeface="Calibri"/>
              </a:rPr>
              <a:t>2 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≈ -Λ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QCD</a:t>
            </a:r>
            <a:r>
              <a:rPr lang="en-US" sz="2000" b="1" baseline="30000" dirty="0" smtClean="0">
                <a:solidFill>
                  <a:prstClr val="black"/>
                </a:solidFill>
                <a:latin typeface="Calibri"/>
              </a:rPr>
              <a:t>2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and p’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="1" baseline="30000" dirty="0" smtClean="0">
                <a:solidFill>
                  <a:prstClr val="black"/>
                </a:solidFill>
                <a:latin typeface="Calibri"/>
              </a:rPr>
              <a:t>2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&gt;&gt; Λ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QCD</a:t>
            </a:r>
            <a:r>
              <a:rPr lang="en-US" sz="2000" b="1" baseline="30000" dirty="0" smtClean="0">
                <a:solidFill>
                  <a:prstClr val="black"/>
                </a:solidFill>
                <a:latin typeface="Calibri"/>
              </a:rPr>
              <a:t>2</a:t>
            </a:r>
          </a:p>
          <a:p>
            <a:r>
              <a:rPr lang="en-US" sz="2000" b="1" baseline="30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Proton and neutron produced with large back to back transverse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momenta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2000" b="1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5464" y="996031"/>
            <a:ext cx="4564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  <a:latin typeface="Calibri"/>
              </a:rPr>
              <a:t>Miller, Sievert, Venugopalan, PRC93 (2016), 045202</a:t>
            </a:r>
            <a:endParaRPr lang="en-US" sz="1600" b="1" dirty="0">
              <a:solidFill>
                <a:srgbClr val="008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41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957"/>
            <a:ext cx="8960266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S</a:t>
            </a:r>
            <a:r>
              <a:rPr lang="en-US" sz="3200" b="1" dirty="0" smtClean="0">
                <a:solidFill>
                  <a:srgbClr val="0000FF"/>
                </a:solidFill>
              </a:rPr>
              <a:t>hort-range nucleon-nucleon interactions with EIC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44" t="5568" r="980" b="5790"/>
          <a:stretch/>
        </p:blipFill>
        <p:spPr>
          <a:xfrm>
            <a:off x="867833" y="1204996"/>
            <a:ext cx="7045895" cy="2453447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3210175" y="1016435"/>
            <a:ext cx="2790575" cy="2968189"/>
          </a:xfrm>
          <a:prstGeom prst="donut">
            <a:avLst>
              <a:gd name="adj" fmla="val 757"/>
            </a:avLst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2190" y="897219"/>
            <a:ext cx="2561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Miller,Sievert,RV,in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 preparation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808280"/>
            <a:ext cx="4353591" cy="12808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3984624"/>
            <a:ext cx="4643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Clean separation of scales of upper vertex 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in the high energy ``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Regge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” limit: 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591" y="5584091"/>
            <a:ext cx="4606675" cy="862567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rot="10800000">
            <a:off x="7239000" y="5050004"/>
            <a:ext cx="912332" cy="7585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268" y="4335015"/>
            <a:ext cx="4490074" cy="714989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6000750" y="2572768"/>
            <a:ext cx="2152173" cy="18997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30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96" y="635000"/>
            <a:ext cx="8889282" cy="55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0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452" y="552927"/>
            <a:ext cx="6667375" cy="5005740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5313774" y="437978"/>
            <a:ext cx="1489025" cy="1503723"/>
          </a:xfrm>
          <a:prstGeom prst="donut">
            <a:avLst>
              <a:gd name="adj" fmla="val 1667"/>
            </a:avLst>
          </a:prstGeom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7504" y="5769461"/>
            <a:ext cx="7384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dirty="0" smtClean="0"/>
              <a:t>Gluons, the force carriers of the strong force, </a:t>
            </a:r>
          </a:p>
          <a:p>
            <a:r>
              <a:rPr lang="en-US" sz="2400" dirty="0" smtClean="0"/>
              <a:t> are a fundamental building block of the standard model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781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957"/>
            <a:ext cx="8960266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S</a:t>
            </a:r>
            <a:r>
              <a:rPr lang="en-US" sz="3200" b="1" dirty="0" smtClean="0">
                <a:solidFill>
                  <a:srgbClr val="0000FF"/>
                </a:solidFill>
              </a:rPr>
              <a:t>hort-range nucleon-nucleon interactions with EIC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146" y="3975821"/>
            <a:ext cx="2423583" cy="261545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5490248"/>
            <a:ext cx="254000" cy="3048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0" y="6210126"/>
            <a:ext cx="254000" cy="215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83" y="5250158"/>
            <a:ext cx="2861957" cy="16078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1" y="1158957"/>
            <a:ext cx="6710718" cy="8986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5750" y="1349211"/>
            <a:ext cx="2449954" cy="8166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03" y="2165862"/>
            <a:ext cx="6283847" cy="13001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89712" y="2385949"/>
            <a:ext cx="353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</a:rPr>
              <a:t>Transition Generalized Parton Dist.</a:t>
            </a:r>
            <a:endParaRPr lang="en-US" b="1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8525" y="2057626"/>
            <a:ext cx="1081741" cy="4364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9232" y="3465968"/>
            <a:ext cx="7480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In collider kinematics, T-GPD factorizes in the Light Front Framework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30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957"/>
            <a:ext cx="8960266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S</a:t>
            </a:r>
            <a:r>
              <a:rPr lang="en-US" sz="3200" b="1" dirty="0" smtClean="0">
                <a:solidFill>
                  <a:srgbClr val="0000FF"/>
                </a:solidFill>
              </a:rPr>
              <a:t>hort-range nucleon-nucleon interactions with EIC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t="33824"/>
          <a:stretch>
            <a:fillRect/>
          </a:stretch>
        </p:blipFill>
        <p:spPr>
          <a:xfrm>
            <a:off x="2951760" y="1016474"/>
            <a:ext cx="1931315" cy="1379238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98" y="1590633"/>
            <a:ext cx="254000" cy="3048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698" y="2287762"/>
            <a:ext cx="254000" cy="215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52" y="1385390"/>
            <a:ext cx="2184907" cy="12274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12866"/>
            <a:ext cx="3758950" cy="571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767" y="2571750"/>
            <a:ext cx="5302499" cy="571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644840" y="1541490"/>
            <a:ext cx="3130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Factorization of time scales 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also occurs for lower vertex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8629" y="3466145"/>
            <a:ext cx="2326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Deuteron light front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wave function: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907" y="3466145"/>
            <a:ext cx="6548480" cy="9204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441342"/>
            <a:ext cx="8653083" cy="14895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0371" y="5930900"/>
            <a:ext cx="5905500" cy="9271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962865" y="5220867"/>
            <a:ext cx="3681975" cy="89793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30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957"/>
            <a:ext cx="8960266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S</a:t>
            </a:r>
            <a:r>
              <a:rPr lang="en-US" sz="3200" b="1" dirty="0" smtClean="0">
                <a:solidFill>
                  <a:srgbClr val="0000FF"/>
                </a:solidFill>
              </a:rPr>
              <a:t>hort-range nucleon-nucleon interactions with EIC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rcRect b="42601"/>
          <a:stretch>
            <a:fillRect/>
          </a:stretch>
        </p:blipFill>
        <p:spPr>
          <a:xfrm>
            <a:off x="0" y="1158957"/>
            <a:ext cx="8653083" cy="8549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446" y="2786986"/>
            <a:ext cx="4690554" cy="927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7186"/>
            <a:ext cx="4076700" cy="24384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670190" y="2635043"/>
            <a:ext cx="1880963" cy="3038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153" y="1847186"/>
            <a:ext cx="4592847" cy="939800"/>
          </a:xfrm>
          <a:prstGeom prst="rect">
            <a:avLst/>
          </a:prstGeom>
        </p:spPr>
      </p:pic>
      <p:sp>
        <p:nvSpPr>
          <p:cNvPr id="33" name="Curved Right Arrow 32"/>
          <p:cNvSpPr/>
          <p:nvPr/>
        </p:nvSpPr>
        <p:spPr>
          <a:xfrm rot="16200000">
            <a:off x="3420649" y="1959552"/>
            <a:ext cx="589982" cy="3977634"/>
          </a:xfrm>
          <a:prstGeom prst="curvedRightArrow">
            <a:avLst>
              <a:gd name="adj1" fmla="val 25000"/>
              <a:gd name="adj2" fmla="val 87636"/>
              <a:gd name="adj3" fmla="val 250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98114" y="1847187"/>
            <a:ext cx="4345886" cy="939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2091" y="4479597"/>
            <a:ext cx="9011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For large relative transverse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momenta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, p’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="1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&gt;&gt; Λ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QCD</a:t>
            </a:r>
            <a:r>
              <a:rPr lang="en-US" sz="2000" b="1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perturbative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expansion of V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NN</a:t>
            </a:r>
            <a:endParaRPr lang="en-US" sz="2000" b="1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915" y="6319218"/>
            <a:ext cx="72266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Note: previous discussions of ``multi-</a:t>
            </a:r>
            <a:r>
              <a:rPr lang="en-US" sz="1600" b="1" dirty="0" err="1" smtClean="0">
                <a:solidFill>
                  <a:prstClr val="black"/>
                </a:solidFill>
                <a:latin typeface="Calibri"/>
              </a:rPr>
              <a:t>pomeron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” contributions to short range forces </a:t>
            </a:r>
          </a:p>
          <a:p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– and neutron star masses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600" b="1" dirty="0" err="1" smtClean="0">
                <a:solidFill>
                  <a:srgbClr val="008000"/>
                </a:solidFill>
                <a:latin typeface="Calibri"/>
              </a:rPr>
              <a:t>Rikjen</a:t>
            </a:r>
            <a:r>
              <a:rPr lang="en-US" sz="1600" b="1" dirty="0" smtClean="0">
                <a:solidFill>
                  <a:srgbClr val="008000"/>
                </a:solidFill>
                <a:latin typeface="Calibri"/>
              </a:rPr>
              <a:t> et al. , </a:t>
            </a:r>
            <a:r>
              <a:rPr lang="en-US" sz="1600" b="1" dirty="0" err="1" smtClean="0">
                <a:solidFill>
                  <a:srgbClr val="008000"/>
                </a:solidFill>
                <a:latin typeface="Calibri"/>
              </a:rPr>
              <a:t>arXiv</a:t>
            </a:r>
            <a:r>
              <a:rPr lang="en-US" sz="1600" b="1" dirty="0" smtClean="0">
                <a:solidFill>
                  <a:srgbClr val="008000"/>
                </a:solidFill>
                <a:latin typeface="Calibri"/>
              </a:rPr>
              <a:t>: 1406.4332, 1308.2130</a:t>
            </a:r>
            <a:endParaRPr lang="en-US" sz="1600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4794" y="5153862"/>
            <a:ext cx="5485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The EIC can therefore provide information about </a:t>
            </a:r>
          </a:p>
          <a:p>
            <a:r>
              <a:rPr lang="en-US" sz="2000" b="1" dirty="0" smtClean="0">
                <a:solidFill>
                  <a:srgbClr val="660066"/>
                </a:solidFill>
              </a:rPr>
              <a:t>the gluon structure of short range nuclear forces!</a:t>
            </a:r>
            <a:endParaRPr lang="en-US" sz="20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0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56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Concluding Thoughts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532" y="1416371"/>
            <a:ext cx="8699818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q"/>
            </a:pPr>
            <a:r>
              <a:rPr lang="en-US" sz="2400" dirty="0" smtClean="0"/>
              <a:t>Our knowledge of the fundamental structure of matter is clouded </a:t>
            </a:r>
          </a:p>
          <a:p>
            <a:r>
              <a:rPr lang="en-US" sz="2400" dirty="0" smtClean="0"/>
              <a:t>by the vast fog of our ignorance </a:t>
            </a:r>
          </a:p>
          <a:p>
            <a:r>
              <a:rPr lang="en-US" sz="2400" dirty="0" smtClean="0"/>
              <a:t>– though there are bright gems that shine through</a:t>
            </a:r>
          </a:p>
          <a:p>
            <a:endParaRPr lang="en-US" sz="2400" dirty="0" smtClean="0"/>
          </a:p>
          <a:p>
            <a:endParaRPr lang="en-US" dirty="0"/>
          </a:p>
          <a:p>
            <a:pPr marL="342900" indent="-342900">
              <a:buClr>
                <a:srgbClr val="FF0000"/>
              </a:buClr>
              <a:buFont typeface="Wingdings" charset="2"/>
              <a:buChar char="q"/>
            </a:pPr>
            <a:r>
              <a:rPr lang="en-US" sz="2400" dirty="0" smtClean="0"/>
              <a:t>At the heart of the matter is the confining dynamics of QCD –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his is many-body dynamics with gluons playing a lead role.</a:t>
            </a:r>
          </a:p>
          <a:p>
            <a:endParaRPr lang="en-US" sz="2400" dirty="0" smtClean="0"/>
          </a:p>
          <a:p>
            <a:endParaRPr lang="en-US" dirty="0"/>
          </a:p>
          <a:p>
            <a:pPr marL="342900" indent="-342900">
              <a:buClr>
                <a:srgbClr val="FF0000"/>
              </a:buClr>
              <a:buFont typeface="Wingdings" charset="2"/>
              <a:buChar char="q"/>
            </a:pPr>
            <a:r>
              <a:rPr lang="en-US" sz="2400" dirty="0" smtClean="0"/>
              <a:t>Addressing this requires </a:t>
            </a:r>
            <a:r>
              <a:rPr lang="en-US" sz="2400" dirty="0" smtClean="0">
                <a:solidFill>
                  <a:srgbClr val="660066"/>
                </a:solidFill>
              </a:rPr>
              <a:t>deep and varied knowledge </a:t>
            </a:r>
          </a:p>
          <a:p>
            <a:pPr>
              <a:buClr>
                <a:srgbClr val="FF0000"/>
              </a:buClr>
            </a:pPr>
            <a:r>
              <a:rPr lang="en-US" sz="2400" dirty="0" smtClean="0"/>
              <a:t>– an EIC enables unique and unprecedented measurements. </a:t>
            </a:r>
          </a:p>
          <a:p>
            <a:r>
              <a:rPr lang="en-US" sz="2400" dirty="0" smtClean="0"/>
              <a:t>The history of DIS informs us that surprises may be anticipated</a:t>
            </a:r>
          </a:p>
        </p:txBody>
      </p:sp>
    </p:spTree>
    <p:extLst>
      <p:ext uri="{BB962C8B-B14F-4D97-AF65-F5344CB8AC3E}">
        <p14:creationId xmlns:p14="http://schemas.microsoft.com/office/powerpoint/2010/main" val="287771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5968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88" y="0"/>
            <a:ext cx="438431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2015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Scientific American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May 2015 issue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0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4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onnections.pdf"/>
          <p:cNvPicPr>
            <a:picLocks noGrp="1" noChangeAspect="1"/>
          </p:cNvPicPr>
          <p:nvPr>
            <p:ph idx="1"/>
          </p:nvPr>
        </p:nvPicPr>
        <p:blipFill>
          <a:blip r:embed="rId2"/>
          <a:srcRect t="-12580" b="-12580"/>
          <a:stretch>
            <a:fillRect/>
          </a:stretch>
        </p:blipFill>
        <p:spPr>
          <a:xfrm>
            <a:off x="228600" y="0"/>
            <a:ext cx="8915400" cy="6583362"/>
          </a:xfrm>
        </p:spPr>
      </p:pic>
      <p:sp>
        <p:nvSpPr>
          <p:cNvPr id="7" name="TextBox 6"/>
          <p:cNvSpPr txBox="1"/>
          <p:nvPr/>
        </p:nvSpPr>
        <p:spPr>
          <a:xfrm>
            <a:off x="6527800" y="6273800"/>
            <a:ext cx="1920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Slide by Thomas </a:t>
            </a:r>
            <a:r>
              <a:rPr lang="en-US" sz="1400" b="1" dirty="0" err="1" smtClean="0">
                <a:solidFill>
                  <a:srgbClr val="008000"/>
                </a:solidFill>
              </a:rPr>
              <a:t>Ullrich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7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Discovery of the gluon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93" y="826908"/>
            <a:ext cx="3437254" cy="1580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498" y="945024"/>
            <a:ext cx="3431135" cy="1801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70" y="2584474"/>
            <a:ext cx="2950338" cy="2395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499" y="2801924"/>
            <a:ext cx="3431135" cy="2340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22900"/>
            <a:ext cx="8915400" cy="1435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23308" b="29229"/>
          <a:stretch/>
        </p:blipFill>
        <p:spPr>
          <a:xfrm>
            <a:off x="2401157" y="5156751"/>
            <a:ext cx="5067300" cy="2953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2884" y="6320679"/>
            <a:ext cx="362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Physics Letters B, 15 December 1980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2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74047"/>
            <a:ext cx="8623300" cy="447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342" y="4632534"/>
            <a:ext cx="74276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Gluons are massless…yet their dynamics is responsible for</a:t>
            </a:r>
          </a:p>
          <a:p>
            <a:r>
              <a:rPr lang="en-US" sz="2400" dirty="0" smtClean="0"/>
              <a:t> (nearly all) the mass of visible matter</a:t>
            </a:r>
          </a:p>
          <a:p>
            <a:endParaRPr lang="en-US" sz="2400" dirty="0"/>
          </a:p>
          <a:p>
            <a:r>
              <a:rPr lang="en-US" sz="2400" dirty="0" smtClean="0"/>
              <a:t>The Higgs “God particle” is responsible for quark masses</a:t>
            </a:r>
          </a:p>
          <a:p>
            <a:r>
              <a:rPr lang="en-US" sz="2400" dirty="0" smtClean="0"/>
              <a:t> ~ 1-2% of the proton mass.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926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Higgs from Gluon fusion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715" y="1451119"/>
            <a:ext cx="3717018" cy="37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1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36" y="966517"/>
            <a:ext cx="3626404" cy="2405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172" y="627768"/>
            <a:ext cx="4225119" cy="2972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7642" y="159786"/>
            <a:ext cx="64764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A</a:t>
            </a:r>
            <a:r>
              <a:rPr lang="en-US" sz="3200" b="1" dirty="0" smtClean="0">
                <a:solidFill>
                  <a:srgbClr val="0000FF"/>
                </a:solidFill>
              </a:rPr>
              <a:t>symptotic freedom: the role of glue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6967" y="3867996"/>
            <a:ext cx="1241743" cy="124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397940" y="3497789"/>
            <a:ext cx="5537200" cy="1790700"/>
            <a:chOff x="960" y="960"/>
            <a:chExt cx="3488" cy="1128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0"/>
              <a:ext cx="800" cy="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800" cy="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960"/>
              <a:ext cx="800" cy="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397940" y="528848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David Gross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6594" y="524625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David </a:t>
            </a:r>
            <a:r>
              <a:rPr lang="en-US" dirty="0" err="1" smtClean="0">
                <a:solidFill>
                  <a:srgbClr val="008000"/>
                </a:solidFill>
              </a:rPr>
              <a:t>Politzer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6091" y="5288489"/>
            <a:ext cx="148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Frank </a:t>
            </a:r>
            <a:r>
              <a:rPr lang="en-US" dirty="0" err="1" smtClean="0">
                <a:solidFill>
                  <a:srgbClr val="008000"/>
                </a:solidFill>
              </a:rPr>
              <a:t>Wilczek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083" y="5761697"/>
            <a:ext cx="8892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self-interaction (of color charged)  gluons is fundamentally responsible for </a:t>
            </a:r>
          </a:p>
          <a:p>
            <a:r>
              <a:rPr lang="en-US" sz="2000" dirty="0" smtClean="0"/>
              <a:t>the asymptotic freedom of quarks and gluons in Quantum </a:t>
            </a:r>
            <a:r>
              <a:rPr lang="en-US" sz="2000" dirty="0" err="1" smtClean="0"/>
              <a:t>Chromodynamics</a:t>
            </a:r>
            <a:r>
              <a:rPr lang="en-US" sz="2000" dirty="0" smtClean="0"/>
              <a:t> (QCD)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717308" y="512789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2004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9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d^2 \sigma^{eh\rightarrow eX}}{dx dQ^2}=&#10;\frac{4\pi\alpha^2_{em}}{xQ^4} &#10;\left[\left(1-y+\frac{y^2}2\right)F_2(x,Q^2)&#10;-\frac{y^2}2 F_L(x,Q^2)\right]$$&#10;\end{document}&#10;"/>
  <p:tag name="EXTERNALNAME" val="txp_fig"/>
  <p:tag name="BLEND" val="Faux"/>
  <p:tag name="TRANSPARENT" val="Faux"/>
  <p:tag name="KEEPFILES" val="Faux"/>
  <p:tag name="DEBUGPAUSE" val="Faux"/>
  <p:tag name="RESOLUTION" val="1200"/>
  <p:tag name="TIMEOUT" val="(none)"/>
  <p:tag name="BOXWIDTH" val="348"/>
  <p:tag name="BOXHEIGHT" val="200"/>
  <p:tag name="BOXFONT" val="10"/>
  <p:tag name="BOXWRAP" val="Faux"/>
  <p:tag name="WORKAROUNDTRANSPARENCYBUG" val="Faux"/>
  <p:tag name="ALLOWFONTSUBSTITUTION" val="Faux"/>
  <p:tag name="BITMAPFORMAT" val="pngmono"/>
  <p:tag name="ORIGWIDTH" val="581"/>
  <p:tag name="PICTUREFILESIZE" val="445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d^2 \sigma^{eh\rightarrow eX}}{dx dQ^2}=&#10;\frac{4\pi\alpha^2_{em}}{xQ^4} &#10;\left[\left(1-y+\frac{y^2}2\right)F_2(x,Q^2)&#10;-\frac{y^2}2 F_L(x,Q^2)\right]$$&#10;\end{document}&#10;"/>
  <p:tag name="EXTERNALNAME" val="txp_fig"/>
  <p:tag name="BLEND" val="Faux"/>
  <p:tag name="TRANSPARENT" val="Faux"/>
  <p:tag name="KEEPFILES" val="Faux"/>
  <p:tag name="DEBUGPAUSE" val="Faux"/>
  <p:tag name="RESOLUTION" val="1200"/>
  <p:tag name="TIMEOUT" val="(none)"/>
  <p:tag name="BOXWIDTH" val="348"/>
  <p:tag name="BOXHEIGHT" val="200"/>
  <p:tag name="BOXFONT" val="10"/>
  <p:tag name="BOXWRAP" val="Faux"/>
  <p:tag name="WORKAROUNDTRANSPARENCYBUG" val="Faux"/>
  <p:tag name="ALLOWFONTSUBSTITUTION" val="Faux"/>
  <p:tag name="BITMAPFORMAT" val="pngmono"/>
  <p:tag name="ORIGWIDTH" val="581"/>
  <p:tag name="PICTUREFILESIZE" val="44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12481</TotalTime>
  <Words>2125</Words>
  <Application>Microsoft Macintosh PowerPoint</Application>
  <PresentationFormat>On-screen Show (4:3)</PresentationFormat>
  <Paragraphs>373</Paragraphs>
  <Slides>56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Office Theme</vt:lpstr>
      <vt:lpstr>Blank Presentation</vt:lpstr>
      <vt:lpstr>White</vt:lpstr>
      <vt:lpstr>1_Blank Presentation</vt:lpstr>
      <vt:lpstr>2_Office Theme</vt:lpstr>
      <vt:lpstr>1_Office Theme</vt:lpstr>
      <vt:lpstr>Equation</vt:lpstr>
      <vt:lpstr>Document</vt:lpstr>
      <vt:lpstr>The glue that binds us all: Imaging matter below the Fermi scale with an Electron-Ion Collider</vt:lpstr>
      <vt:lpstr>PowerPoint Presentation</vt:lpstr>
      <vt:lpstr>Science case for an EIC</vt:lpstr>
      <vt:lpstr>Act 1: The mysterious gluon</vt:lpstr>
      <vt:lpstr>PowerPoint Presentation</vt:lpstr>
      <vt:lpstr>Discovery of the gluon</vt:lpstr>
      <vt:lpstr>PowerPoint Presentation</vt:lpstr>
      <vt:lpstr>Higgs from Gluon fusion</vt:lpstr>
      <vt:lpstr>PowerPoint Presentation</vt:lpstr>
      <vt:lpstr>Quark (and Gluon) confinement: the role of glue ?</vt:lpstr>
      <vt:lpstr>The essential mystery</vt:lpstr>
      <vt:lpstr>Act 2. Quantum Chromodynamics:       The Power and the Glory</vt:lpstr>
      <vt:lpstr>Quantum Chromodynamics (QCD)</vt:lpstr>
      <vt:lpstr>Numerical realization: Lattice QCD</vt:lpstr>
      <vt:lpstr>Numerical realization: Lattice QCD</vt:lpstr>
      <vt:lpstr>Precision QCD on the lattice</vt:lpstr>
      <vt:lpstr>The deeply inelastic scattering (DIS) femtoscope</vt:lpstr>
      <vt:lpstr>The deeply inelastic scattering (DIS) femtoscope</vt:lpstr>
      <vt:lpstr>The deeply inelastic scattering (DIS) femtoscope</vt:lpstr>
      <vt:lpstr>The deeply inelastic scattering (DIS) femtoscope</vt:lpstr>
      <vt:lpstr>Perturbative QCD: now benchmark for new physics</vt:lpstr>
      <vt:lpstr>PowerPoint Presentation</vt:lpstr>
      <vt:lpstr>Act 3. Frontiers of our ignorance</vt:lpstr>
      <vt:lpstr>PowerPoint Presentation</vt:lpstr>
      <vt:lpstr>What does the proton look like ?</vt:lpstr>
      <vt:lpstr>The boosted proton</vt:lpstr>
      <vt:lpstr>The boosted proton</vt:lpstr>
      <vt:lpstr>Boosted protons: classical coherence from quantum fluctuations</vt:lpstr>
      <vt:lpstr>Many-body high energy QCD: a new frontier</vt:lpstr>
      <vt:lpstr>The proton’s spin puzzle</vt:lpstr>
      <vt:lpstr>The proton’s spin puzzle</vt:lpstr>
      <vt:lpstr>Imaging distributions of quarks and gluons ?</vt:lpstr>
      <vt:lpstr>Nuclear glue: terra incognita</vt:lpstr>
      <vt:lpstr>Nuclear glue: terra incognita</vt:lpstr>
      <vt:lpstr>Act 4. EIC: the ultimate QCD machine?</vt:lpstr>
      <vt:lpstr>PowerPoint Presentation</vt:lpstr>
      <vt:lpstr>Select measurements</vt:lpstr>
      <vt:lpstr>Resolving the proton’s spin puzzle</vt:lpstr>
      <vt:lpstr>Money plot</vt:lpstr>
      <vt:lpstr>Entering terra-incognita in nuclei</vt:lpstr>
      <vt:lpstr>Entering terra-incognita in nuclei</vt:lpstr>
      <vt:lpstr>The Transubstantiation of Quarks and Glue into mesons and baryons</vt:lpstr>
      <vt:lpstr>Diffraction for the 21st Century</vt:lpstr>
      <vt:lpstr>Diffraction for the 21st Century</vt:lpstr>
      <vt:lpstr>PowerPoint Presentation</vt:lpstr>
      <vt:lpstr>Short-range nucleon-nucleon correlations</vt:lpstr>
      <vt:lpstr>Probing short-range NN interactions with EIC</vt:lpstr>
      <vt:lpstr>Short-range nucleon-nucleon interactions with EIC</vt:lpstr>
      <vt:lpstr>PowerPoint Presentation</vt:lpstr>
      <vt:lpstr>Short-range nucleon-nucleon interactions with EIC</vt:lpstr>
      <vt:lpstr>Short-range nucleon-nucleon interactions with EIC</vt:lpstr>
      <vt:lpstr>Short-range nucleon-nucleon interactions with EIC</vt:lpstr>
      <vt:lpstr>Concluding Thoughts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glue that binds us all: Imaging matter below the Fermi scale with an Electron-Ion Collider</dc:title>
  <dc:creator>Raju Venugopalan</dc:creator>
  <cp:lastModifiedBy>Raju Venugopalan</cp:lastModifiedBy>
  <cp:revision>233</cp:revision>
  <dcterms:created xsi:type="dcterms:W3CDTF">2015-01-29T11:46:53Z</dcterms:created>
  <dcterms:modified xsi:type="dcterms:W3CDTF">2017-11-10T12:42:55Z</dcterms:modified>
</cp:coreProperties>
</file>